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  <p:sldMasterId id="2147483804" r:id="rId5"/>
  </p:sldMasterIdLst>
  <p:notesMasterIdLst>
    <p:notesMasterId r:id="rId15"/>
  </p:notesMasterIdLst>
  <p:handoutMasterIdLst>
    <p:handoutMasterId r:id="rId16"/>
  </p:handoutMasterIdLst>
  <p:sldIdLst>
    <p:sldId id="259" r:id="rId6"/>
    <p:sldId id="275" r:id="rId7"/>
    <p:sldId id="286" r:id="rId8"/>
    <p:sldId id="287" r:id="rId9"/>
    <p:sldId id="288" r:id="rId10"/>
    <p:sldId id="289" r:id="rId11"/>
    <p:sldId id="290" r:id="rId12"/>
    <p:sldId id="291" r:id="rId13"/>
    <p:sldId id="285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4" autoAdjust="0"/>
    <p:restoredTop sz="54529" autoAdjust="0"/>
  </p:normalViewPr>
  <p:slideViewPr>
    <p:cSldViewPr>
      <p:cViewPr varScale="1">
        <p:scale>
          <a:sx n="38" d="100"/>
          <a:sy n="38" d="100"/>
        </p:scale>
        <p:origin x="-23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2C6554B1-FFCD-4139-BF18-3CFBDB9992D0}" type="datetime1">
              <a:rPr lang="en-GB"/>
              <a:pPr>
                <a:defRPr/>
              </a:pPr>
              <a:t>07/10/2013</a:t>
            </a:fld>
            <a:endParaRPr lang="en-GB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176682-BE95-424B-8A86-16F99BE6562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34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C91084F3-2788-42A4-AD06-F12777367130}" type="datetimeFigureOut">
              <a:rPr lang="en-GB"/>
              <a:pPr>
                <a:defRPr/>
              </a:pPr>
              <a:t>07/10/2013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GB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0944BC-249E-435F-9A40-7FE325C46B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610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nl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None/>
              <a:defRPr/>
            </a:lvl2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74233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nl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556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1916113"/>
            <a:ext cx="9144000" cy="3384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nl-BE">
              <a:ea typeface="ＭＳ Ｐゴシック" pitchFamily="16" charset="-128"/>
            </a:endParaRPr>
          </a:p>
        </p:txBody>
      </p:sp>
      <p:pic>
        <p:nvPicPr>
          <p:cNvPr id="1028" name="Image 16" descr="bandeau_grand_europe7_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5088"/>
            <a:ext cx="9144000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533400"/>
            <a:ext cx="59293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143000"/>
            <a:ext cx="59293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22275" y="6477000"/>
            <a:ext cx="29702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200">
                <a:solidFill>
                  <a:schemeClr val="bg1"/>
                </a:solidFill>
                <a:latin typeface="Verdana" pitchFamily="34" charset="0"/>
                <a:ea typeface="ＭＳ Ｐゴシック" pitchFamily="16" charset="-128"/>
              </a:rPr>
              <a:t>www.enisa.europa.eu</a:t>
            </a:r>
          </a:p>
        </p:txBody>
      </p:sp>
      <p:pic>
        <p:nvPicPr>
          <p:cNvPr id="1032" name="flag_eu.png" descr="\\Osxserver\travaux\En_cours\ENISA\23569_ENISA_brand_design_layout\LINKS_23569\flag_eu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5984875"/>
            <a:ext cx="6064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enisa_logo_grand.png" descr="\\Osxserver\travaux\En_cours\ENISA\23569_ENISA_brand_design_layout\LINKS_23569\enisa_logo_gran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90500"/>
            <a:ext cx="20907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 descr="C:\Users\cmonreal\AppData\Local\Microsoft\Windows\Temporary Internet Files\Content.Word\origin_5550695208.jpg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16833"/>
            <a:ext cx="412835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+mj-lt"/>
          <a:ea typeface="+mj-ea"/>
          <a:cs typeface="ＭＳ Ｐゴシック" pitchFamily="-7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193989"/>
          </a:solidFill>
          <a:latin typeface="+mn-lt"/>
          <a:ea typeface="+mn-ea"/>
          <a:cs typeface="ＭＳ Ｐゴシック" pitchFamily="-7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bandeau_gradient.png" descr="\\Osxserver\travaux\En_cours\ENISA\23569_ENISA_brand_design_layout\LINKS_23569\bandeau_gradien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" t="41939" r="1405" b="48003"/>
          <a:stretch>
            <a:fillRect/>
          </a:stretch>
        </p:blipFill>
        <p:spPr bwMode="auto">
          <a:xfrm>
            <a:off x="0" y="5876925"/>
            <a:ext cx="9144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052513"/>
            <a:ext cx="79248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49500"/>
            <a:ext cx="79248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81000" y="6553200"/>
            <a:ext cx="2362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>
                <a:solidFill>
                  <a:schemeClr val="bg1"/>
                </a:solidFill>
                <a:latin typeface="Verdana" pitchFamily="34" charset="0"/>
                <a:ea typeface="ＭＳ Ｐゴシック" pitchFamily="16" charset="-128"/>
              </a:rPr>
              <a:t>www.enisa.europa.eu</a:t>
            </a:r>
          </a:p>
        </p:txBody>
      </p:sp>
      <p:pic>
        <p:nvPicPr>
          <p:cNvPr id="2054" name="flag_eu.png" descr="\\Osxserver\travaux\En_cours\ENISA\23569_ENISA_brand_design_layout\LINKS_23569\flag_eu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6092825"/>
            <a:ext cx="4826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651500" y="6480175"/>
            <a:ext cx="3168650" cy="2619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B4BCD767-8DF4-4147-B866-B708FFC9AFD8}" type="slidenum">
              <a:rPr lang="en-GB" sz="1100">
                <a:solidFill>
                  <a:schemeClr val="bg1"/>
                </a:solidFill>
              </a:rPr>
              <a:pPr algn="r" eaLnBrk="1" hangingPunct="1"/>
              <a:t>‹#›</a:t>
            </a:fld>
            <a:endParaRPr lang="en-GB" sz="1100">
              <a:solidFill>
                <a:schemeClr val="bg1"/>
              </a:solidFill>
            </a:endParaRPr>
          </a:p>
        </p:txBody>
      </p:sp>
      <p:pic>
        <p:nvPicPr>
          <p:cNvPr id="2056" name="enisa_logo_entete.png" descr="\\Osxserver\travaux\En_cours\ENISA\23569_ENISA_brand_design_layout\LINKS_23569\enisa_logo_entet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260350"/>
            <a:ext cx="9667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+mj-lt"/>
          <a:ea typeface="+mj-ea"/>
          <a:cs typeface="ＭＳ Ｐゴシック" pitchFamily="-7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145"/>
          </a:solidFill>
          <a:latin typeface="Verdana" pitchFamily="-32" charset="0"/>
          <a:ea typeface="ＭＳ Ｐゴシック" pitchFamily="-3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93989"/>
          </a:solidFill>
          <a:latin typeface="+mn-lt"/>
          <a:ea typeface="+mn-ea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flickr.com/photos/joi/2941559903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n-US" dirty="0" smtClean="0"/>
              <a:t>Challenges of ICS SCADA testing 	</a:t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Recommendations for Harmonized ICS Testing Capability in the EU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introduction on the Status, Gaps and Challenges of ICS SCADA testing identified in the Report 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2349500"/>
            <a:ext cx="7503368" cy="3365500"/>
          </a:xfrm>
        </p:spPr>
        <p:txBody>
          <a:bodyPr/>
          <a:lstStyle/>
          <a:p>
            <a:pPr>
              <a:buNone/>
            </a:pPr>
            <a:r>
              <a:rPr lang="en-GB" sz="1400" dirty="0" smtClean="0"/>
              <a:t>Key Findings grouped by the following categories :</a:t>
            </a:r>
          </a:p>
          <a:p>
            <a:pPr>
              <a:buNone/>
            </a:pPr>
            <a:endParaRPr lang="en-GB" sz="1400" dirty="0" smtClean="0"/>
          </a:p>
          <a:p>
            <a:r>
              <a:rPr lang="en-GB" sz="1400" dirty="0" smtClean="0"/>
              <a:t>Current status of ICS Testing</a:t>
            </a:r>
          </a:p>
          <a:p>
            <a:pPr lvl="0"/>
            <a:r>
              <a:rPr lang="en-GB" sz="1400" dirty="0" smtClean="0"/>
              <a:t>Objectives for a European ICS Testing Capability</a:t>
            </a:r>
          </a:p>
          <a:p>
            <a:pPr lvl="0"/>
            <a:r>
              <a:rPr lang="en-GB" sz="1400" dirty="0" smtClean="0"/>
              <a:t>Consideration about the model and methodologies</a:t>
            </a:r>
          </a:p>
          <a:p>
            <a:pPr lvl="0"/>
            <a:r>
              <a:rPr lang="en-GB" sz="1400" dirty="0" smtClean="0"/>
              <a:t>Overview of Available Resources</a:t>
            </a:r>
          </a:p>
          <a:p>
            <a:pPr lvl="0"/>
            <a:r>
              <a:rPr lang="en-GB" sz="1400" dirty="0" smtClean="0"/>
              <a:t>Major Constraints, Risks, Threats and Limitations</a:t>
            </a:r>
          </a:p>
          <a:p>
            <a:pPr lvl="0"/>
            <a:r>
              <a:rPr lang="en-GB" sz="1400" dirty="0" smtClean="0"/>
              <a:t>Relationships with other Stakeholders</a:t>
            </a:r>
            <a:endParaRPr lang="en-GB" sz="1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ICS Testing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628800"/>
            <a:ext cx="7924800" cy="1224136"/>
          </a:xfrm>
        </p:spPr>
        <p:txBody>
          <a:bodyPr/>
          <a:lstStyle/>
          <a:p>
            <a:r>
              <a:rPr lang="en-US" sz="1400" dirty="0" smtClean="0"/>
              <a:t>Not harmonized situation for ICS Testing</a:t>
            </a:r>
          </a:p>
          <a:p>
            <a:r>
              <a:rPr lang="en-US" sz="1400" dirty="0" smtClean="0"/>
              <a:t>No real "ICS Security educational environment" in the EU</a:t>
            </a:r>
          </a:p>
          <a:p>
            <a:r>
              <a:rPr lang="en-US" sz="1400" dirty="0" smtClean="0"/>
              <a:t>Low Maturity Level of ICS Security Testing methodologies and initiatives in Europe</a:t>
            </a:r>
          </a:p>
          <a:p>
            <a:r>
              <a:rPr lang="en-US" sz="1400" dirty="0" smtClean="0"/>
              <a:t>Interest in a Certification Framework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1026" name="Picture 2" descr="C:\Users\D703423\Downloads\medium_15586767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3536" r="2223" b="3688"/>
          <a:stretch/>
        </p:blipFill>
        <p:spPr bwMode="auto">
          <a:xfrm>
            <a:off x="1835696" y="2708920"/>
            <a:ext cx="5124690" cy="306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for a European ICS Testing Capability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916832"/>
            <a:ext cx="4680520" cy="2088232"/>
          </a:xfrm>
        </p:spPr>
        <p:txBody>
          <a:bodyPr/>
          <a:lstStyle/>
          <a:p>
            <a:r>
              <a:rPr lang="en-US" sz="1400" dirty="0" smtClean="0"/>
              <a:t>Several drivers show the need of a European Testing Capability, being independent is the main one</a:t>
            </a:r>
          </a:p>
          <a:p>
            <a:r>
              <a:rPr lang="en-US" sz="1400" dirty="0" smtClean="0"/>
              <a:t>Political Will has been necessary in similar experiences abroad</a:t>
            </a:r>
          </a:p>
          <a:p>
            <a:r>
              <a:rPr lang="en-US" sz="1400" dirty="0" smtClean="0"/>
              <a:t>Get aligned with already existent standards is preferred to develop new ones</a:t>
            </a:r>
          </a:p>
          <a:p>
            <a:r>
              <a:rPr lang="en-US" sz="1400" dirty="0" smtClean="0"/>
              <a:t>Offer value to all stakeholders considered key for success</a:t>
            </a:r>
          </a:p>
          <a:p>
            <a:r>
              <a:rPr lang="en-US" sz="1400" dirty="0" smtClean="0"/>
              <a:t>A systemic or holistic approach is recommended but is more difficult to standardize</a:t>
            </a:r>
          </a:p>
          <a:p>
            <a:r>
              <a:rPr lang="en-US" sz="1400" dirty="0" smtClean="0"/>
              <a:t>Debate regarding the adequacy of making testing mandatory</a:t>
            </a:r>
          </a:p>
          <a:p>
            <a:r>
              <a:rPr lang="en-US" sz="1400" dirty="0" smtClean="0"/>
              <a:t>Means to enforce vulnerability resolutions to be considered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2" name="Picture 2" descr="C:\Users\D703423\Downloads\medium_55031388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9" r="22403" b="10894"/>
          <a:stretch/>
        </p:blipFill>
        <p:spPr bwMode="auto">
          <a:xfrm>
            <a:off x="5508104" y="2132856"/>
            <a:ext cx="3430506" cy="2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838200" y="908720"/>
            <a:ext cx="7924800" cy="1081087"/>
          </a:xfrm>
        </p:spPr>
        <p:txBody>
          <a:bodyPr/>
          <a:lstStyle/>
          <a:p>
            <a:pPr lvl="0"/>
            <a:r>
              <a:rPr lang="en-GB" dirty="0" smtClean="0"/>
              <a:t>Consideration about the model and methodologies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00808"/>
            <a:ext cx="4418003" cy="3888432"/>
          </a:xfrm>
        </p:spPr>
        <p:txBody>
          <a:bodyPr/>
          <a:lstStyle/>
          <a:p>
            <a:r>
              <a:rPr lang="en-US" sz="1400" dirty="0" smtClean="0"/>
              <a:t>Need for both Testing facilities and a Certification Framework</a:t>
            </a:r>
          </a:p>
          <a:p>
            <a:r>
              <a:rPr lang="en-US" sz="1400" dirty="0" smtClean="0"/>
              <a:t>Debate concerning if Certification and Compliance are adequate for improving security</a:t>
            </a:r>
          </a:p>
          <a:p>
            <a:r>
              <a:rPr lang="en-US" sz="1400" dirty="0" smtClean="0"/>
              <a:t>Unclear which should be the subject of certification</a:t>
            </a:r>
          </a:p>
          <a:p>
            <a:r>
              <a:rPr lang="en-US" sz="1400" dirty="0" smtClean="0"/>
              <a:t>Stakeholder roles for definition and operation will require common agreement and public leadership</a:t>
            </a:r>
          </a:p>
          <a:p>
            <a:r>
              <a:rPr lang="en-US" sz="1400" dirty="0" smtClean="0"/>
              <a:t>"Acceptance of the results" and "Comprehensiveness of tests" are the best measure of success</a:t>
            </a:r>
          </a:p>
          <a:p>
            <a:r>
              <a:rPr lang="en-US" sz="1400" dirty="0" smtClean="0"/>
              <a:t>EU complexity makes desirable a "Distributed Model" with an Accreditation Organism on top</a:t>
            </a:r>
          </a:p>
          <a:p>
            <a:r>
              <a:rPr lang="en-US" sz="1400" dirty="0" smtClean="0"/>
              <a:t>Segmentation by business is the most recommended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2050" name="Picture 2" descr="C:\Users\D703423\Downloads\medium_34355255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r="6870" b="13771"/>
          <a:stretch/>
        </p:blipFill>
        <p:spPr bwMode="auto">
          <a:xfrm>
            <a:off x="5173579" y="2204864"/>
            <a:ext cx="3693696" cy="257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Overview of Available Resources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556792"/>
            <a:ext cx="7924800" cy="1728192"/>
          </a:xfrm>
        </p:spPr>
        <p:txBody>
          <a:bodyPr/>
          <a:lstStyle/>
          <a:p>
            <a:r>
              <a:rPr lang="en-US" sz="1400" dirty="0" smtClean="0"/>
              <a:t>Public Private Partnership as the most accepted Financing Model</a:t>
            </a:r>
          </a:p>
          <a:p>
            <a:r>
              <a:rPr lang="en-US" sz="1400" dirty="0" smtClean="0"/>
              <a:t>Strong Initial Public Investment has been needed in similar initiatives abroad</a:t>
            </a:r>
          </a:p>
          <a:p>
            <a:r>
              <a:rPr lang="en-US" sz="1400" dirty="0" smtClean="0"/>
              <a:t>Multiple Reasons for Success identified in existing initiatives abroad</a:t>
            </a:r>
          </a:p>
          <a:p>
            <a:r>
              <a:rPr lang="en-US" sz="1400" dirty="0" smtClean="0"/>
              <a:t>Not advisable to publish product comparative charts</a:t>
            </a:r>
          </a:p>
          <a:p>
            <a:r>
              <a:rPr lang="en-US" sz="1400" dirty="0" smtClean="0"/>
              <a:t>Work in </a:t>
            </a:r>
            <a:r>
              <a:rPr lang="en-US" sz="1400" dirty="0" err="1" smtClean="0"/>
              <a:t>multidisciplinar</a:t>
            </a:r>
            <a:r>
              <a:rPr lang="en-US" sz="1400" dirty="0" smtClean="0"/>
              <a:t> teams needed</a:t>
            </a:r>
          </a:p>
          <a:p>
            <a:r>
              <a:rPr lang="en-US" sz="1400" dirty="0" smtClean="0"/>
              <a:t>Engage expertise from the industry recommended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3074" name="Picture 2" descr="C:\Users\D703423\Downloads\medium_54296260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17671" b="6521"/>
          <a:stretch/>
        </p:blipFill>
        <p:spPr bwMode="auto">
          <a:xfrm>
            <a:off x="2555777" y="3134544"/>
            <a:ext cx="4608512" cy="253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Major Constraints, Risks, Threats and Limitations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050771"/>
            <a:ext cx="3168352" cy="1655564"/>
          </a:xfrm>
        </p:spPr>
        <p:txBody>
          <a:bodyPr/>
          <a:lstStyle/>
          <a:p>
            <a:r>
              <a:rPr lang="en-US" sz="1400" dirty="0" smtClean="0"/>
              <a:t>Achieve trust is the most challenging Organization Issue</a:t>
            </a:r>
          </a:p>
          <a:p>
            <a:r>
              <a:rPr lang="en-US" sz="1400" dirty="0" smtClean="0"/>
              <a:t>Strategies identified to grant trust are related with Test bed Independency</a:t>
            </a:r>
          </a:p>
          <a:p>
            <a:r>
              <a:rPr lang="en-US" sz="1400" dirty="0" smtClean="0"/>
              <a:t>Diversity is the biggest technical challenge</a:t>
            </a:r>
          </a:p>
          <a:p>
            <a:r>
              <a:rPr lang="en-US" sz="1400" dirty="0" smtClean="0"/>
              <a:t>Difficult agreement for testing methodologies is foreseen</a:t>
            </a:r>
          </a:p>
          <a:p>
            <a:r>
              <a:rPr lang="en-US" sz="1400" dirty="0" smtClean="0"/>
              <a:t>Complexity of the Legal environment among biggest challenges</a:t>
            </a:r>
          </a:p>
          <a:p>
            <a:r>
              <a:rPr lang="en-US" sz="1400" dirty="0" smtClean="0"/>
              <a:t>Need for an accurate Economic Model for Public Private Partnership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4" name="Picture 2" descr="C:\Users\D703423\Downloads\large_294155990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25019"/>
            <a:ext cx="4680520" cy="314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Relationships with other Stakeholders</a:t>
            </a:r>
            <a:endParaRPr lang="en-GB" dirty="0" smtClean="0"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945508"/>
            <a:ext cx="3918538" cy="1655564"/>
          </a:xfrm>
        </p:spPr>
        <p:txBody>
          <a:bodyPr/>
          <a:lstStyle/>
          <a:p>
            <a:r>
              <a:rPr lang="en-US" sz="1400" dirty="0" smtClean="0"/>
              <a:t>Representative Composition of the Executive Board</a:t>
            </a:r>
          </a:p>
          <a:p>
            <a:r>
              <a:rPr lang="en-US" sz="1400" dirty="0" smtClean="0"/>
              <a:t>Fluent communications with CERTs recommended</a:t>
            </a:r>
          </a:p>
          <a:p>
            <a:r>
              <a:rPr lang="en-US" sz="1400" dirty="0" smtClean="0"/>
              <a:t>Debate regarding Vulnerability Disclosures Handling</a:t>
            </a:r>
          </a:p>
          <a:p>
            <a:r>
              <a:rPr lang="en-US" sz="1400" dirty="0" smtClean="0"/>
              <a:t>Vulnerability Resolution Enforcement recommended by Security Test Lab Experts</a:t>
            </a:r>
          </a:p>
          <a:p>
            <a:r>
              <a:rPr lang="en-US" sz="1400" dirty="0" smtClean="0"/>
              <a:t>Involve stakeholders in dissemination activities</a:t>
            </a:r>
          </a:p>
          <a:p>
            <a:r>
              <a:rPr lang="en-US" sz="1400" dirty="0" smtClean="0"/>
              <a:t>Testing Environment useful for Educational purposes</a:t>
            </a:r>
            <a:r>
              <a:rPr lang="en-GB" sz="1400" dirty="0" smtClean="0"/>
              <a:t> </a:t>
            </a:r>
            <a:endParaRPr lang="en-GB" sz="1400" dirty="0" smtClean="0">
              <a:cs typeface="Arial" charset="0"/>
            </a:endParaRPr>
          </a:p>
        </p:txBody>
      </p:sp>
      <p:pic>
        <p:nvPicPr>
          <p:cNvPr id="4098" name="Picture 2" descr="C:\Users\D703423\Downloads\medium_56939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0" t="14881" r="17639" b="8638"/>
          <a:stretch/>
        </p:blipFill>
        <p:spPr bwMode="auto">
          <a:xfrm>
            <a:off x="4746121" y="1916832"/>
            <a:ext cx="3970421" cy="322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ICS SCADA testing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>
              <a:buNone/>
            </a:pPr>
            <a:endParaRPr lang="en-GB" sz="1800" dirty="0" smtClean="0"/>
          </a:p>
          <a:p>
            <a:pPr lvl="0" algn="ctr">
              <a:buNone/>
            </a:pPr>
            <a:r>
              <a:rPr lang="en-GB" dirty="0" smtClean="0"/>
              <a:t>Thank you!</a:t>
            </a:r>
            <a:endParaRPr lang="en-GB" sz="1800" dirty="0" smtClean="0">
              <a:cs typeface="Arial" charset="0"/>
            </a:endParaRPr>
          </a:p>
        </p:txBody>
      </p:sp>
      <p:pic>
        <p:nvPicPr>
          <p:cNvPr id="2" name="Picture 2" descr="http://www.elsatrieste.it/wp-content/uploads/2012/06/white-guys-always-wond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7502" y="2204864"/>
            <a:ext cx="2152650" cy="2343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ISA - ICS SCADA Testing - Metodology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nisa_template_ppt.ppt [Compatibility Mode]" id="{CD3326FA-7412-4AEE-AD2D-D910FF862380}" vid="{2F3278B8-987F-4E52-92FD-5CA35C2099E7}"/>
    </a:ext>
  </a:extLst>
</a:theme>
</file>

<file path=ppt/theme/theme2.xml><?xml version="1.0" encoding="utf-8"?>
<a:theme xmlns:a="http://schemas.openxmlformats.org/drawingml/2006/main" name="enisa_brandbar_slid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nisa_template_ppt.ppt [Compatibility Mode]" id="{CD3326FA-7412-4AEE-AD2D-D910FF862380}" vid="{5B68A520-ABA4-43DE-BFA1-065131D28D1F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EADBDD5828D45AE0A94C931472D38" ma:contentTypeVersion="1" ma:contentTypeDescription="Create a new document." ma:contentTypeScope="" ma:versionID="cdadf604a28c291a7eff76c0a68b03d4">
  <xsd:schema xmlns:xsd="http://www.w3.org/2001/XMLSchema" xmlns:p="http://schemas.microsoft.com/office/2006/metadata/properties" targetNamespace="http://schemas.microsoft.com/office/2006/metadata/properties" ma:root="true" ma:fieldsID="13e019e0895ead4e6f39566fc3de624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87F7BF-6B2B-4EAF-A0F6-CC31BAB14D64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14D8025-F640-48DA-A7C6-C600897A39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74F52F-9C42-47B1-A451-CA1F315200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ENISA - ICS SCADA Testing - Metodology</Template>
  <TotalTime>469</TotalTime>
  <Words>435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ENISA - ICS SCADA Testing - Metodology</vt:lpstr>
      <vt:lpstr>enisa_brandbar_slide</vt:lpstr>
      <vt:lpstr>  Challenges of ICS SCADA testing   </vt:lpstr>
      <vt:lpstr>Short introduction on the Status, Gaps and Challenges of ICS SCADA testing identified in the Report  </vt:lpstr>
      <vt:lpstr>Current status of ICS Testing</vt:lpstr>
      <vt:lpstr>Objectives for a European ICS Testing Capability</vt:lpstr>
      <vt:lpstr>Consideration about the model and methodologies</vt:lpstr>
      <vt:lpstr>Overview of Available Resources</vt:lpstr>
      <vt:lpstr>Major Constraints, Risks, Threats and Limitations</vt:lpstr>
      <vt:lpstr>Relationships with other Stakeholders</vt:lpstr>
      <vt:lpstr>Challenges of ICS SCADA testing</vt:lpstr>
    </vt:vector>
  </TitlesOfParts>
  <Company>Grupo S21sec Gestión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Recommendations for Harmonized ICS Testing Capability in the EU</dc:title>
  <dc:creator>Carlos Monreal</dc:creator>
  <cp:lastModifiedBy>ADRIAN PAUNA</cp:lastModifiedBy>
  <cp:revision>69</cp:revision>
  <dcterms:created xsi:type="dcterms:W3CDTF">2013-09-19T15:09:22Z</dcterms:created>
  <dcterms:modified xsi:type="dcterms:W3CDTF">2013-10-07T08:30:53Z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0x01010079FEADBDD5828D45AE0A94C931472D38</vt:lpwstr>
  </property>
  <property fmtid="{D5CDD505-2E9C-101B-9397-08002B2CF9AE}" pid="3" name="Category">
    <vt:lpwstr>Empty Templates</vt:lpwstr>
  </property>
</Properties>
</file>