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4"/>
    <p:sldMasterId id="2147483804" r:id="rId5"/>
  </p:sldMasterIdLst>
  <p:notesMasterIdLst>
    <p:notesMasterId r:id="rId21"/>
  </p:notesMasterIdLst>
  <p:handoutMasterIdLst>
    <p:handoutMasterId r:id="rId22"/>
  </p:handoutMasterIdLst>
  <p:sldIdLst>
    <p:sldId id="259" r:id="rId6"/>
    <p:sldId id="275" r:id="rId7"/>
    <p:sldId id="276" r:id="rId8"/>
    <p:sldId id="278" r:id="rId9"/>
    <p:sldId id="279" r:id="rId10"/>
    <p:sldId id="280" r:id="rId11"/>
    <p:sldId id="277" r:id="rId12"/>
    <p:sldId id="281" r:id="rId13"/>
    <p:sldId id="282" r:id="rId14"/>
    <p:sldId id="283" r:id="rId15"/>
    <p:sldId id="284" r:id="rId16"/>
    <p:sldId id="287" r:id="rId17"/>
    <p:sldId id="286" r:id="rId18"/>
    <p:sldId id="285" r:id="rId19"/>
    <p:sldId id="288" r:id="rId20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81529" autoAdjust="0"/>
  </p:normalViewPr>
  <p:slideViewPr>
    <p:cSldViewPr>
      <p:cViewPr varScale="1">
        <p:scale>
          <a:sx n="98" d="100"/>
          <a:sy n="98" d="100"/>
        </p:scale>
        <p:origin x="-7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F:\Proyectos\Enisa%20Testbed\Cuestionario\2013-06-06%20-%20cuestionario%20v2.1.xlsm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Proyectos\Enisa%20Testbed\Cuestionario\2013-07-10%20-%20cuestionario%20v2.1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9.0040778800954971E-2"/>
          <c:y val="7.9178331875182403E-2"/>
          <c:w val="0.28012299360783915"/>
          <c:h val="0.804841790609518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'16'!$G$29</c:f>
              <c:strCache>
                <c:ptCount val="1"/>
                <c:pt idx="0">
                  <c:v>100% Public</c:v>
                </c:pt>
              </c:strCache>
            </c:strRef>
          </c:tx>
          <c:invertIfNegative val="0"/>
          <c:cat>
            <c:strRef>
              <c:f>'16'!$A$30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'16'!$G$30</c:f>
              <c:numCache>
                <c:formatCode>General</c:formatCode>
                <c:ptCount val="1"/>
                <c:pt idx="0">
                  <c:v>8.3333333333333384E-2</c:v>
                </c:pt>
              </c:numCache>
            </c:numRef>
          </c:val>
        </c:ser>
        <c:ser>
          <c:idx val="1"/>
          <c:order val="1"/>
          <c:tx>
            <c:strRef>
              <c:f>'16'!$M$29</c:f>
              <c:strCache>
                <c:ptCount val="1"/>
                <c:pt idx="0">
                  <c:v>100% Private</c:v>
                </c:pt>
              </c:strCache>
            </c:strRef>
          </c:tx>
          <c:invertIfNegative val="0"/>
          <c:cat>
            <c:strRef>
              <c:f>'16'!$A$30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'16'!$M$30</c:f>
              <c:numCache>
                <c:formatCode>General</c:formatCode>
                <c:ptCount val="1"/>
                <c:pt idx="0">
                  <c:v>-1</c:v>
                </c:pt>
              </c:numCache>
            </c:numRef>
          </c:val>
        </c:ser>
        <c:ser>
          <c:idx val="2"/>
          <c:order val="2"/>
          <c:tx>
            <c:strRef>
              <c:f>'16'!$S$29</c:f>
              <c:strCache>
                <c:ptCount val="1"/>
                <c:pt idx="0">
                  <c:v>Public Entities invest in creation and Private Parties pay for use/certification</c:v>
                </c:pt>
              </c:strCache>
            </c:strRef>
          </c:tx>
          <c:invertIfNegative val="0"/>
          <c:cat>
            <c:strRef>
              <c:f>'16'!$A$30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'16'!$S$30</c:f>
              <c:numCache>
                <c:formatCode>General</c:formatCode>
                <c:ptCount val="1"/>
                <c:pt idx="0">
                  <c:v>0.71428571428571463</c:v>
                </c:pt>
              </c:numCache>
            </c:numRef>
          </c:val>
        </c:ser>
        <c:ser>
          <c:idx val="3"/>
          <c:order val="3"/>
          <c:tx>
            <c:strRef>
              <c:f>'16'!$Y$29</c:f>
              <c:strCache>
                <c:ptCount val="1"/>
                <c:pt idx="0">
                  <c:v>Public Private Partnership in both creation and operation</c:v>
                </c:pt>
              </c:strCache>
            </c:strRef>
          </c:tx>
          <c:invertIfNegative val="0"/>
          <c:cat>
            <c:strRef>
              <c:f>'16'!$A$30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'16'!$Y$30</c:f>
              <c:numCache>
                <c:formatCode>General</c:formatCode>
                <c:ptCount val="1"/>
                <c:pt idx="0">
                  <c:v>1.3846153846153861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4799616"/>
        <c:axId val="43823616"/>
      </c:barChart>
      <c:catAx>
        <c:axId val="114799616"/>
        <c:scaling>
          <c:orientation val="minMax"/>
        </c:scaling>
        <c:delete val="0"/>
        <c:axPos val="b"/>
        <c:numFmt formatCode="General" sourceLinked="1"/>
        <c:majorTickMark val="cross"/>
        <c:minorTickMark val="none"/>
        <c:tickLblPos val="low"/>
        <c:crossAx val="43823616"/>
        <c:crosses val="autoZero"/>
        <c:auto val="1"/>
        <c:lblAlgn val="ctr"/>
        <c:lblOffset val="100"/>
        <c:noMultiLvlLbl val="0"/>
      </c:catAx>
      <c:valAx>
        <c:axId val="43823616"/>
        <c:scaling>
          <c:orientation val="minMax"/>
          <c:max val="2"/>
          <c:min val="-2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4799616"/>
        <c:crosses val="autoZero"/>
        <c:crossBetween val="between"/>
        <c:majorUnit val="1"/>
      </c:valAx>
    </c:plotArea>
    <c:legend>
      <c:legendPos val="tr"/>
      <c:layout>
        <c:manualLayout>
          <c:xMode val="edge"/>
          <c:yMode val="edge"/>
          <c:x val="0.4010025870614719"/>
          <c:y val="0.29013215489886057"/>
          <c:w val="0.57085335205472065"/>
          <c:h val="0.53015791110140842"/>
        </c:manualLayout>
      </c:layout>
      <c:overlay val="0"/>
      <c:txPr>
        <a:bodyPr/>
        <a:lstStyle/>
        <a:p>
          <a:pPr>
            <a:defRPr sz="800"/>
          </a:pPr>
          <a:endParaRPr lang="es-E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'17 JAIRO'!$C$89</c:f>
              <c:strCache>
                <c:ptCount val="1"/>
                <c:pt idx="0">
                  <c:v>0. Trivial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strRef>
              <c:f>'17 JAIRO'!$B$90:$B$93</c:f>
              <c:strCache>
                <c:ptCount val="4"/>
                <c:pt idx="0">
                  <c:v>Results provided fast enough to be effective/efficient</c:v>
                </c:pt>
                <c:pt idx="1">
                  <c:v>Differences between how technologies are applied in different ICS environments or Businesses</c:v>
                </c:pt>
                <c:pt idx="2">
                  <c:v>Establishing communication within involved entities</c:v>
                </c:pt>
                <c:pt idx="3">
                  <c:v>Building trust among every kind of Stakeholder</c:v>
                </c:pt>
              </c:strCache>
            </c:strRef>
          </c:cat>
          <c:val>
            <c:numRef>
              <c:f>'17 JAIRO'!$C$90:$C$93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</c:numCache>
            </c:numRef>
          </c:val>
        </c:ser>
        <c:ser>
          <c:idx val="1"/>
          <c:order val="1"/>
          <c:tx>
            <c:strRef>
              <c:f>'17 JAIRO'!$D$89</c:f>
              <c:strCache>
                <c:ptCount val="1"/>
                <c:pt idx="0">
                  <c:v>1. Easy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strRef>
              <c:f>'17 JAIRO'!$B$90:$B$93</c:f>
              <c:strCache>
                <c:ptCount val="4"/>
                <c:pt idx="0">
                  <c:v>Results provided fast enough to be effective/efficient</c:v>
                </c:pt>
                <c:pt idx="1">
                  <c:v>Differences between how technologies are applied in different ICS environments or Businesses</c:v>
                </c:pt>
                <c:pt idx="2">
                  <c:v>Establishing communication within involved entities</c:v>
                </c:pt>
                <c:pt idx="3">
                  <c:v>Building trust among every kind of Stakeholder</c:v>
                </c:pt>
              </c:strCache>
            </c:strRef>
          </c:cat>
          <c:val>
            <c:numRef>
              <c:f>'17 JAIRO'!$D$90:$D$93</c:f>
              <c:numCache>
                <c:formatCode>General</c:formatCode>
                <c:ptCount val="4"/>
                <c:pt idx="0">
                  <c:v>3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'17 JAIRO'!$E$89</c:f>
              <c:strCache>
                <c:ptCount val="1"/>
                <c:pt idx="0">
                  <c:v>2. Normal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'17 JAIRO'!$B$90:$B$93</c:f>
              <c:strCache>
                <c:ptCount val="4"/>
                <c:pt idx="0">
                  <c:v>Results provided fast enough to be effective/efficient</c:v>
                </c:pt>
                <c:pt idx="1">
                  <c:v>Differences between how technologies are applied in different ICS environments or Businesses</c:v>
                </c:pt>
                <c:pt idx="2">
                  <c:v>Establishing communication within involved entities</c:v>
                </c:pt>
                <c:pt idx="3">
                  <c:v>Building trust among every kind of Stakeholder</c:v>
                </c:pt>
              </c:strCache>
            </c:strRef>
          </c:cat>
          <c:val>
            <c:numRef>
              <c:f>'17 JAIRO'!$E$90:$E$93</c:f>
              <c:numCache>
                <c:formatCode>General</c:formatCode>
                <c:ptCount val="4"/>
                <c:pt idx="0">
                  <c:v>10</c:v>
                </c:pt>
                <c:pt idx="1">
                  <c:v>3</c:v>
                </c:pt>
                <c:pt idx="2">
                  <c:v>11</c:v>
                </c:pt>
                <c:pt idx="3">
                  <c:v>3</c:v>
                </c:pt>
              </c:numCache>
            </c:numRef>
          </c:val>
        </c:ser>
        <c:ser>
          <c:idx val="3"/>
          <c:order val="3"/>
          <c:tx>
            <c:strRef>
              <c:f>'17 JAIRO'!$F$89</c:f>
              <c:strCache>
                <c:ptCount val="1"/>
                <c:pt idx="0">
                  <c:v>3. Difficult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cat>
            <c:strRef>
              <c:f>'17 JAIRO'!$B$90:$B$93</c:f>
              <c:strCache>
                <c:ptCount val="4"/>
                <c:pt idx="0">
                  <c:v>Results provided fast enough to be effective/efficient</c:v>
                </c:pt>
                <c:pt idx="1">
                  <c:v>Differences between how technologies are applied in different ICS environments or Businesses</c:v>
                </c:pt>
                <c:pt idx="2">
                  <c:v>Establishing communication within involved entities</c:v>
                </c:pt>
                <c:pt idx="3">
                  <c:v>Building trust among every kind of Stakeholder</c:v>
                </c:pt>
              </c:strCache>
            </c:strRef>
          </c:cat>
          <c:val>
            <c:numRef>
              <c:f>'17 JAIRO'!$F$90:$F$93</c:f>
              <c:numCache>
                <c:formatCode>General</c:formatCode>
                <c:ptCount val="4"/>
                <c:pt idx="0">
                  <c:v>8</c:v>
                </c:pt>
                <c:pt idx="1">
                  <c:v>9</c:v>
                </c:pt>
                <c:pt idx="2">
                  <c:v>6</c:v>
                </c:pt>
                <c:pt idx="3">
                  <c:v>6</c:v>
                </c:pt>
              </c:numCache>
            </c:numRef>
          </c:val>
        </c:ser>
        <c:ser>
          <c:idx val="4"/>
          <c:order val="4"/>
          <c:tx>
            <c:strRef>
              <c:f>'17 JAIRO'!$G$89</c:f>
              <c:strCache>
                <c:ptCount val="1"/>
                <c:pt idx="0">
                  <c:v>4. Very Difficult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'17 JAIRO'!$B$90:$B$93</c:f>
              <c:strCache>
                <c:ptCount val="4"/>
                <c:pt idx="0">
                  <c:v>Results provided fast enough to be effective/efficient</c:v>
                </c:pt>
                <c:pt idx="1">
                  <c:v>Differences between how technologies are applied in different ICS environments or Businesses</c:v>
                </c:pt>
                <c:pt idx="2">
                  <c:v>Establishing communication within involved entities</c:v>
                </c:pt>
                <c:pt idx="3">
                  <c:v>Building trust among every kind of Stakeholder</c:v>
                </c:pt>
              </c:strCache>
            </c:strRef>
          </c:cat>
          <c:val>
            <c:numRef>
              <c:f>'17 JAIRO'!$G$90:$G$93</c:f>
              <c:numCache>
                <c:formatCode>General</c:formatCode>
                <c:ptCount val="4"/>
                <c:pt idx="0">
                  <c:v>1</c:v>
                </c:pt>
                <c:pt idx="1">
                  <c:v>11</c:v>
                </c:pt>
                <c:pt idx="2">
                  <c:v>4</c:v>
                </c:pt>
                <c:pt idx="3">
                  <c:v>11</c:v>
                </c:pt>
              </c:numCache>
            </c:numRef>
          </c:val>
        </c:ser>
        <c:ser>
          <c:idx val="5"/>
          <c:order val="5"/>
          <c:tx>
            <c:strRef>
              <c:f>'17 JAIRO'!$H$89</c:f>
              <c:strCache>
                <c:ptCount val="1"/>
                <c:pt idx="0">
                  <c:v>5. May not be possible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'17 JAIRO'!$B$90:$B$93</c:f>
              <c:strCache>
                <c:ptCount val="4"/>
                <c:pt idx="0">
                  <c:v>Results provided fast enough to be effective/efficient</c:v>
                </c:pt>
                <c:pt idx="1">
                  <c:v>Differences between how technologies are applied in different ICS environments or Businesses</c:v>
                </c:pt>
                <c:pt idx="2">
                  <c:v>Establishing communication within involved entities</c:v>
                </c:pt>
                <c:pt idx="3">
                  <c:v>Building trust among every kind of Stakeholder</c:v>
                </c:pt>
              </c:strCache>
            </c:strRef>
          </c:cat>
          <c:val>
            <c:numRef>
              <c:f>'17 JAIRO'!$H$90:$H$93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4800128"/>
        <c:axId val="43824192"/>
      </c:barChart>
      <c:catAx>
        <c:axId val="114800128"/>
        <c:scaling>
          <c:orientation val="minMax"/>
        </c:scaling>
        <c:delete val="0"/>
        <c:axPos val="b"/>
        <c:majorTickMark val="out"/>
        <c:minorTickMark val="none"/>
        <c:tickLblPos val="nextTo"/>
        <c:crossAx val="43824192"/>
        <c:crosses val="autoZero"/>
        <c:auto val="1"/>
        <c:lblAlgn val="ctr"/>
        <c:lblOffset val="100"/>
        <c:noMultiLvlLbl val="0"/>
      </c:catAx>
      <c:valAx>
        <c:axId val="4382419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148001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869575678041134"/>
          <c:y val="0.3036796101421903"/>
          <c:w val="0.23463757655293091"/>
          <c:h val="0.3022117562407503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700"/>
      </a:pPr>
      <a:endParaRPr lang="es-E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212E2B-1013-4DED-99F6-D015894F0A17}" type="doc">
      <dgm:prSet loTypeId="urn:microsoft.com/office/officeart/2005/8/layout/funnel1" loCatId="relationship" qsTypeId="urn:microsoft.com/office/officeart/2005/8/quickstyle/3d6" qsCatId="3D" csTypeId="urn:microsoft.com/office/officeart/2005/8/colors/colorful4" csCatId="colorful" phldr="1"/>
      <dgm:spPr>
        <a:scene3d>
          <a:camera prst="perspectiveRelaxedModerately" fov="2100000" zoom="92000">
            <a:rot lat="21594000" lon="0" rev="0"/>
          </a:camera>
          <a:lightRig rig="balanced" dir="t">
            <a:rot lat="0" lon="0" rev="12700000"/>
          </a:lightRig>
        </a:scene3d>
      </dgm:spPr>
      <dgm:t>
        <a:bodyPr/>
        <a:lstStyle/>
        <a:p>
          <a:endParaRPr lang="en-GB"/>
        </a:p>
      </dgm:t>
    </dgm:pt>
    <dgm:pt modelId="{AB783620-3E1C-4A51-B4CA-16558CA2F245}">
      <dgm:prSet phldrT="[Text]"/>
      <dgm:spPr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50080" prstMaterial="plastic">
          <a:bevelT w="25400" h="25400"/>
          <a:bevelB w="25400" h="25400"/>
        </a:sp3d>
      </dgm:spPr>
      <dgm:t>
        <a:bodyPr/>
        <a:lstStyle/>
        <a:p>
          <a:r>
            <a:rPr lang="pl-PL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Desktop Reserach</a:t>
          </a:r>
          <a:endParaRPr lang="en-GB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Verdana"/>
            <a:ea typeface="+mn-ea"/>
            <a:cs typeface="+mn-cs"/>
          </a:endParaRPr>
        </a:p>
      </dgm:t>
    </dgm:pt>
    <dgm:pt modelId="{C7AA3969-B24D-4EA4-91E2-7B5C9CCC6BAF}" type="parTrans" cxnId="{D4DB4315-17C4-40B3-AE8A-01B4A440C7F9}">
      <dgm:prSet/>
      <dgm:spPr/>
      <dgm:t>
        <a:bodyPr/>
        <a:lstStyle/>
        <a:p>
          <a:endParaRPr lang="es-ES"/>
        </a:p>
      </dgm:t>
    </dgm:pt>
    <dgm:pt modelId="{973899A5-6D8A-4D0C-8680-520246845C9A}" type="sibTrans" cxnId="{D4DB4315-17C4-40B3-AE8A-01B4A440C7F9}">
      <dgm:prSet/>
      <dgm:spPr/>
      <dgm:t>
        <a:bodyPr/>
        <a:lstStyle/>
        <a:p>
          <a:endParaRPr lang="es-ES"/>
        </a:p>
      </dgm:t>
    </dgm:pt>
    <dgm:pt modelId="{ADDBE1D0-37C3-49D7-AA97-A964044159F5}">
      <dgm:prSet phldrT="[Text]"/>
      <dgm:spPr>
        <a:solidFill>
          <a:srgbClr val="8064A2">
            <a:hueOff val="-4464770"/>
            <a:satOff val="26899"/>
            <a:lumOff val="2156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gm:spPr>
      <dgm:t>
        <a:bodyPr/>
        <a:lstStyle/>
        <a:p>
          <a:r>
            <a:rPr lang="pl-PL" smtClean="0">
              <a:solidFill>
                <a:sysClr val="window" lastClr="FFFFFF"/>
              </a:solidFill>
              <a:latin typeface="Verdana"/>
              <a:ea typeface="+mn-ea"/>
              <a:cs typeface="+mn-cs"/>
            </a:rPr>
            <a:t>Key </a:t>
          </a:r>
          <a:r>
            <a:rPr lang="pl-PL" dirty="0" smtClean="0">
              <a:solidFill>
                <a:sysClr val="window" lastClr="FFFFFF"/>
              </a:solidFill>
              <a:latin typeface="Verdana"/>
              <a:ea typeface="+mn-ea"/>
              <a:cs typeface="+mn-cs"/>
            </a:rPr>
            <a:t>Findings</a:t>
          </a:r>
          <a:endParaRPr lang="en-GB" dirty="0">
            <a:solidFill>
              <a:sysClr val="window" lastClr="FFFFFF"/>
            </a:solidFill>
            <a:latin typeface="Verdana"/>
            <a:ea typeface="+mn-ea"/>
            <a:cs typeface="+mn-cs"/>
          </a:endParaRPr>
        </a:p>
      </dgm:t>
    </dgm:pt>
    <dgm:pt modelId="{9791275D-D485-4E40-9ADA-12DD7D943D6F}" type="parTrans" cxnId="{0B8BC023-2EB1-4C7D-8D77-A184B26321E3}">
      <dgm:prSet/>
      <dgm:spPr/>
      <dgm:t>
        <a:bodyPr/>
        <a:lstStyle/>
        <a:p>
          <a:endParaRPr lang="es-ES"/>
        </a:p>
      </dgm:t>
    </dgm:pt>
    <dgm:pt modelId="{AD32E8E6-2F74-4EB2-B954-B7A0C4247664}" type="sibTrans" cxnId="{0B8BC023-2EB1-4C7D-8D77-A184B26321E3}">
      <dgm:prSet/>
      <dgm:spPr/>
      <dgm:t>
        <a:bodyPr/>
        <a:lstStyle/>
        <a:p>
          <a:endParaRPr lang="es-ES"/>
        </a:p>
      </dgm:t>
    </dgm:pt>
    <dgm:pt modelId="{DE6B489D-C433-46E4-86C7-36A1768B398A}">
      <dgm:prSet phldrT="[Text]"/>
      <dgm:spPr>
        <a:solidFill>
          <a:srgbClr val="8064A2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gm:spPr>
      <dgm:t>
        <a:bodyPr/>
        <a:lstStyle/>
        <a:p>
          <a:r>
            <a:rPr lang="pl-PL" dirty="0" smtClean="0">
              <a:solidFill>
                <a:sysClr val="window" lastClr="FFFFFF"/>
              </a:solidFill>
              <a:latin typeface="Verdana"/>
              <a:ea typeface="+mn-ea"/>
              <a:cs typeface="+mn-cs"/>
            </a:rPr>
            <a:t>Recommendations</a:t>
          </a:r>
          <a:endParaRPr lang="en-GB" dirty="0">
            <a:solidFill>
              <a:sysClr val="window" lastClr="FFFFFF"/>
            </a:solidFill>
            <a:latin typeface="Verdana"/>
            <a:ea typeface="+mn-ea"/>
            <a:cs typeface="+mn-cs"/>
          </a:endParaRPr>
        </a:p>
      </dgm:t>
    </dgm:pt>
    <dgm:pt modelId="{1E4A99CC-4FF4-4A7F-AB3F-049C0C5335B6}" type="parTrans" cxnId="{61EFE7BC-7694-4253-9236-A68F35FE99C4}">
      <dgm:prSet/>
      <dgm:spPr/>
      <dgm:t>
        <a:bodyPr/>
        <a:lstStyle/>
        <a:p>
          <a:endParaRPr lang="es-ES"/>
        </a:p>
      </dgm:t>
    </dgm:pt>
    <dgm:pt modelId="{70C08A7B-3CDE-414A-A972-9889B9FE38DB}" type="sibTrans" cxnId="{61EFE7BC-7694-4253-9236-A68F35FE99C4}">
      <dgm:prSet/>
      <dgm:spPr/>
      <dgm:t>
        <a:bodyPr/>
        <a:lstStyle/>
        <a:p>
          <a:endParaRPr lang="es-ES"/>
        </a:p>
      </dgm:t>
    </dgm:pt>
    <dgm:pt modelId="{4549E2F0-4A0A-4F5D-898B-4339DE936A3E}">
      <dgm:prSet phldrT="[Text]"/>
      <dgm:spPr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50080" prstMaterial="plastic">
          <a:bevelT w="25400" h="25400"/>
          <a:bevelB w="25400" h="25400"/>
        </a:sp3d>
      </dgm:spPr>
      <dgm:t>
        <a:bodyPr/>
        <a:lstStyle/>
        <a:p>
          <a:r>
            <a:rPr lang="pl-PL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Survey </a:t>
          </a:r>
          <a:r>
            <a:rPr lang="pl-PL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and </a:t>
          </a:r>
          <a:r>
            <a:rPr lang="pl-PL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Interviews</a:t>
          </a:r>
          <a:endParaRPr lang="en-GB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Verdana"/>
            <a:ea typeface="+mn-ea"/>
            <a:cs typeface="+mn-cs"/>
          </a:endParaRPr>
        </a:p>
      </dgm:t>
    </dgm:pt>
    <dgm:pt modelId="{9D96B01B-8080-42B5-B3B6-2C1EA893F5EE}" type="parTrans" cxnId="{A487C03C-A190-4A99-B5B8-F26FC5495B57}">
      <dgm:prSet/>
      <dgm:spPr/>
      <dgm:t>
        <a:bodyPr/>
        <a:lstStyle/>
        <a:p>
          <a:endParaRPr lang="es-ES"/>
        </a:p>
      </dgm:t>
    </dgm:pt>
    <dgm:pt modelId="{AC21382C-BAFE-4E61-8EB2-1390491632BC}" type="sibTrans" cxnId="{A487C03C-A190-4A99-B5B8-F26FC5495B57}">
      <dgm:prSet/>
      <dgm:spPr/>
      <dgm:t>
        <a:bodyPr/>
        <a:lstStyle/>
        <a:p>
          <a:endParaRPr lang="es-ES"/>
        </a:p>
      </dgm:t>
    </dgm:pt>
    <dgm:pt modelId="{9A86A4B0-C519-4733-ADB9-7885E6AFD82E}" type="pres">
      <dgm:prSet presAssocID="{D3212E2B-1013-4DED-99F6-D015894F0A17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A1041C9-8BF5-4B9A-934A-6560C79B4B28}" type="pres">
      <dgm:prSet presAssocID="{D3212E2B-1013-4DED-99F6-D015894F0A17}" presName="ellipse" presStyleLbl="trBgShp" presStyleIdx="0" presStyleCnt="1"/>
      <dgm:spPr/>
      <dgm:t>
        <a:bodyPr/>
        <a:lstStyle/>
        <a:p>
          <a:endParaRPr lang="es-ES"/>
        </a:p>
      </dgm:t>
    </dgm:pt>
    <dgm:pt modelId="{2C9CCE9D-3F70-452C-99B8-007657F73E42}" type="pres">
      <dgm:prSet presAssocID="{D3212E2B-1013-4DED-99F6-D015894F0A17}" presName="arrow1" presStyleLbl="fgShp" presStyleIdx="0" presStyleCnt="1"/>
      <dgm:spPr/>
      <dgm:t>
        <a:bodyPr/>
        <a:lstStyle/>
        <a:p>
          <a:endParaRPr lang="es-ES"/>
        </a:p>
      </dgm:t>
    </dgm:pt>
    <dgm:pt modelId="{16E3D2CA-57E4-4002-B4C0-E0F95D3814D6}" type="pres">
      <dgm:prSet presAssocID="{D3212E2B-1013-4DED-99F6-D015894F0A17}" presName="rectangle" presStyleLbl="revTx" presStyleIdx="0" presStyleCnt="1" custLinFactNeighborY="29540">
        <dgm:presLayoutVars>
          <dgm:bulletEnabled val="1"/>
        </dgm:presLayoutVars>
      </dgm:prSet>
      <dgm:spPr>
        <a:xfrm>
          <a:off x="0" y="0"/>
          <a:ext cx="5821680" cy="3201700"/>
        </a:xfrm>
        <a:prstGeom prst="roundRect">
          <a:avLst>
            <a:gd name="adj" fmla="val 10500"/>
          </a:avLst>
        </a:prstGeom>
      </dgm:spPr>
      <dgm:t>
        <a:bodyPr/>
        <a:lstStyle/>
        <a:p>
          <a:endParaRPr lang="es-ES"/>
        </a:p>
      </dgm:t>
    </dgm:pt>
    <dgm:pt modelId="{201678D7-C657-43A1-B742-02DE466C851C}" type="pres">
      <dgm:prSet presAssocID="{AB783620-3E1C-4A51-B4CA-16558CA2F245}" presName="item1" presStyleLbl="node1" presStyleIdx="0" presStyleCnt="3" custLinFactNeighborX="-9827" custLinFactNeighborY="5659">
        <dgm:presLayoutVars>
          <dgm:bulletEnabled val="1"/>
        </dgm:presLayoutVars>
      </dgm:prSet>
      <dgm:spPr>
        <a:xfrm>
          <a:off x="194487" y="857978"/>
          <a:ext cx="5530596" cy="2241190"/>
        </a:xfrm>
        <a:prstGeom prst="roundRect">
          <a:avLst>
            <a:gd name="adj" fmla="val 10500"/>
          </a:avLst>
        </a:prstGeom>
      </dgm:spPr>
      <dgm:t>
        <a:bodyPr/>
        <a:lstStyle/>
        <a:p>
          <a:endParaRPr lang="es-ES"/>
        </a:p>
      </dgm:t>
    </dgm:pt>
    <dgm:pt modelId="{6095F54D-CEFA-4015-9D66-118289EDF805}" type="pres">
      <dgm:prSet presAssocID="{ADDBE1D0-37C3-49D7-AA97-A964044159F5}" presName="item2" presStyleLbl="node1" presStyleIdx="1" presStyleCnt="3">
        <dgm:presLayoutVars>
          <dgm:bulletEnabled val="1"/>
        </dgm:presLayoutVars>
      </dgm:prSet>
      <dgm:spPr>
        <a:xfrm>
          <a:off x="283806" y="1808960"/>
          <a:ext cx="2603943" cy="1008535"/>
        </a:xfrm>
      </dgm:spPr>
      <dgm:t>
        <a:bodyPr/>
        <a:lstStyle/>
        <a:p>
          <a:endParaRPr lang="es-ES"/>
        </a:p>
      </dgm:t>
    </dgm:pt>
    <dgm:pt modelId="{4635CE43-D33E-4503-B967-287D9BC1D5C7}" type="pres">
      <dgm:prSet presAssocID="{DE6B489D-C433-46E4-86C7-36A1768B398A}" presName="item3" presStyleLbl="node1" presStyleIdx="2" presStyleCnt="3">
        <dgm:presLayoutVars>
          <dgm:bulletEnabled val="1"/>
        </dgm:presLayoutVars>
      </dgm:prSet>
      <dgm:spPr>
        <a:xfrm>
          <a:off x="283806" y="1808960"/>
          <a:ext cx="2603943" cy="1008535"/>
        </a:xfrm>
      </dgm:spPr>
      <dgm:t>
        <a:bodyPr/>
        <a:lstStyle/>
        <a:p>
          <a:endParaRPr lang="es-ES"/>
        </a:p>
      </dgm:t>
    </dgm:pt>
    <dgm:pt modelId="{5E8C79CD-5B2B-4E9C-B840-809D11A9F248}" type="pres">
      <dgm:prSet presAssocID="{D3212E2B-1013-4DED-99F6-D015894F0A17}" presName="funnel" presStyleLbl="trAlignAcc1" presStyleIdx="0" presStyleCnt="1"/>
      <dgm:spPr>
        <a:solidFill>
          <a:schemeClr val="lt1">
            <a:hueOff val="0"/>
            <a:satOff val="0"/>
            <a:lumOff val="0"/>
            <a:alpha val="0"/>
          </a:schemeClr>
        </a:solidFill>
        <a:ln>
          <a:solidFill>
            <a:schemeClr val="accent4">
              <a:hueOff val="0"/>
              <a:satOff val="0"/>
              <a:lumOff val="0"/>
            </a:schemeClr>
          </a:solidFill>
        </a:ln>
        <a:effectLst/>
      </dgm:spPr>
      <dgm:t>
        <a:bodyPr/>
        <a:lstStyle/>
        <a:p>
          <a:endParaRPr lang="es-ES"/>
        </a:p>
      </dgm:t>
    </dgm:pt>
  </dgm:ptLst>
  <dgm:cxnLst>
    <dgm:cxn modelId="{14F3B078-494A-48AE-B412-9FD81983469E}" type="presOf" srcId="{AB783620-3E1C-4A51-B4CA-16558CA2F245}" destId="{6095F54D-CEFA-4015-9D66-118289EDF805}" srcOrd="0" destOrd="0" presId="urn:microsoft.com/office/officeart/2005/8/layout/funnel1"/>
    <dgm:cxn modelId="{A487C03C-A190-4A99-B5B8-F26FC5495B57}" srcId="{D3212E2B-1013-4DED-99F6-D015894F0A17}" destId="{4549E2F0-4A0A-4F5D-898B-4339DE936A3E}" srcOrd="0" destOrd="0" parTransId="{9D96B01B-8080-42B5-B3B6-2C1EA893F5EE}" sibTransId="{AC21382C-BAFE-4E61-8EB2-1390491632BC}"/>
    <dgm:cxn modelId="{63E0F972-B35A-437B-97FA-030F0D1850E1}" type="presOf" srcId="{DE6B489D-C433-46E4-86C7-36A1768B398A}" destId="{16E3D2CA-57E4-4002-B4C0-E0F95D3814D6}" srcOrd="0" destOrd="0" presId="urn:microsoft.com/office/officeart/2005/8/layout/funnel1"/>
    <dgm:cxn modelId="{0B8BC023-2EB1-4C7D-8D77-A184B26321E3}" srcId="{D3212E2B-1013-4DED-99F6-D015894F0A17}" destId="{ADDBE1D0-37C3-49D7-AA97-A964044159F5}" srcOrd="2" destOrd="0" parTransId="{9791275D-D485-4E40-9ADA-12DD7D943D6F}" sibTransId="{AD32E8E6-2F74-4EB2-B954-B7A0C4247664}"/>
    <dgm:cxn modelId="{53FD955B-3116-4EBE-86F3-0643F69B03F4}" type="presOf" srcId="{ADDBE1D0-37C3-49D7-AA97-A964044159F5}" destId="{201678D7-C657-43A1-B742-02DE466C851C}" srcOrd="0" destOrd="0" presId="urn:microsoft.com/office/officeart/2005/8/layout/funnel1"/>
    <dgm:cxn modelId="{D4DB4315-17C4-40B3-AE8A-01B4A440C7F9}" srcId="{D3212E2B-1013-4DED-99F6-D015894F0A17}" destId="{AB783620-3E1C-4A51-B4CA-16558CA2F245}" srcOrd="1" destOrd="0" parTransId="{C7AA3969-B24D-4EA4-91E2-7B5C9CCC6BAF}" sibTransId="{973899A5-6D8A-4D0C-8680-520246845C9A}"/>
    <dgm:cxn modelId="{2D3EE7C6-5D04-42F7-8AE8-234A7B8FE821}" type="presOf" srcId="{4549E2F0-4A0A-4F5D-898B-4339DE936A3E}" destId="{4635CE43-D33E-4503-B967-287D9BC1D5C7}" srcOrd="0" destOrd="0" presId="urn:microsoft.com/office/officeart/2005/8/layout/funnel1"/>
    <dgm:cxn modelId="{E48FD954-21DF-4468-89E3-A511DF2057CE}" type="presOf" srcId="{D3212E2B-1013-4DED-99F6-D015894F0A17}" destId="{9A86A4B0-C519-4733-ADB9-7885E6AFD82E}" srcOrd="0" destOrd="0" presId="urn:microsoft.com/office/officeart/2005/8/layout/funnel1"/>
    <dgm:cxn modelId="{61EFE7BC-7694-4253-9236-A68F35FE99C4}" srcId="{D3212E2B-1013-4DED-99F6-D015894F0A17}" destId="{DE6B489D-C433-46E4-86C7-36A1768B398A}" srcOrd="3" destOrd="0" parTransId="{1E4A99CC-4FF4-4A7F-AB3F-049C0C5335B6}" sibTransId="{70C08A7B-3CDE-414A-A972-9889B9FE38DB}"/>
    <dgm:cxn modelId="{11F903C1-42B6-4A18-B69C-2FED811ED486}" type="presParOf" srcId="{9A86A4B0-C519-4733-ADB9-7885E6AFD82E}" destId="{5A1041C9-8BF5-4B9A-934A-6560C79B4B28}" srcOrd="0" destOrd="0" presId="urn:microsoft.com/office/officeart/2005/8/layout/funnel1"/>
    <dgm:cxn modelId="{A0A476A6-3EB2-403C-BF2C-46A9CF42DB4C}" type="presParOf" srcId="{9A86A4B0-C519-4733-ADB9-7885E6AFD82E}" destId="{2C9CCE9D-3F70-452C-99B8-007657F73E42}" srcOrd="1" destOrd="0" presId="urn:microsoft.com/office/officeart/2005/8/layout/funnel1"/>
    <dgm:cxn modelId="{101FD393-326B-4664-A710-22554391D11A}" type="presParOf" srcId="{9A86A4B0-C519-4733-ADB9-7885E6AFD82E}" destId="{16E3D2CA-57E4-4002-B4C0-E0F95D3814D6}" srcOrd="2" destOrd="0" presId="urn:microsoft.com/office/officeart/2005/8/layout/funnel1"/>
    <dgm:cxn modelId="{A3CD19E5-5AB4-407D-B80B-8AECF448F2BE}" type="presParOf" srcId="{9A86A4B0-C519-4733-ADB9-7885E6AFD82E}" destId="{201678D7-C657-43A1-B742-02DE466C851C}" srcOrd="3" destOrd="0" presId="urn:microsoft.com/office/officeart/2005/8/layout/funnel1"/>
    <dgm:cxn modelId="{B1E372DA-4BDB-4381-8F38-EE257E2F96E7}" type="presParOf" srcId="{9A86A4B0-C519-4733-ADB9-7885E6AFD82E}" destId="{6095F54D-CEFA-4015-9D66-118289EDF805}" srcOrd="4" destOrd="0" presId="urn:microsoft.com/office/officeart/2005/8/layout/funnel1"/>
    <dgm:cxn modelId="{CF2EEA59-8940-4C48-AEAD-97D9B05BA984}" type="presParOf" srcId="{9A86A4B0-C519-4733-ADB9-7885E6AFD82E}" destId="{4635CE43-D33E-4503-B967-287D9BC1D5C7}" srcOrd="5" destOrd="0" presId="urn:microsoft.com/office/officeart/2005/8/layout/funnel1"/>
    <dgm:cxn modelId="{3C514F5D-506E-4989-99A6-4AE402F7E672}" type="presParOf" srcId="{9A86A4B0-C519-4733-ADB9-7885E6AFD82E}" destId="{5E8C79CD-5B2B-4E9C-B840-809D11A9F248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1041C9-8BF5-4B9A-934A-6560C79B4B28}">
      <dsp:nvSpPr>
        <dsp:cNvPr id="0" name=""/>
        <dsp:cNvSpPr/>
      </dsp:nvSpPr>
      <dsp:spPr>
        <a:xfrm>
          <a:off x="915077" y="375138"/>
          <a:ext cx="3344051" cy="1161345"/>
        </a:xfrm>
        <a:prstGeom prst="ellipse">
          <a:avLst/>
        </a:prstGeom>
        <a:solidFill>
          <a:schemeClr val="accent4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perspectiveRelaxedModerately" fov="2100000" zoom="92000">
            <a:rot lat="21594000" lon="0" rev="0"/>
          </a:camera>
          <a:lightRig rig="balanced" dir="t">
            <a:rot lat="0" lon="0" rev="12700000"/>
          </a:lightRig>
        </a:scene3d>
        <a:sp3d z="-10400" extrusionH="12700" prstMaterial="plastic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9CCE9D-3F70-452C-99B8-007657F73E42}">
      <dsp:nvSpPr>
        <dsp:cNvPr id="0" name=""/>
        <dsp:cNvSpPr/>
      </dsp:nvSpPr>
      <dsp:spPr>
        <a:xfrm>
          <a:off x="2268252" y="3218878"/>
          <a:ext cx="648072" cy="414766"/>
        </a:xfrm>
        <a:prstGeom prst="down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perspectiveRelaxedModerately" fov="2100000" zoom="92000">
            <a:rot lat="21594000" lon="0" rev="0"/>
          </a:camera>
          <a:lightRig rig="balanced" dir="t">
            <a:rot lat="0" lon="0" rev="12700000"/>
          </a:lightRig>
        </a:scene3d>
        <a:sp3d z="50080"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6E3D2CA-57E4-4002-B4C0-E0F95D3814D6}">
      <dsp:nvSpPr>
        <dsp:cNvPr id="0" name=""/>
        <dsp:cNvSpPr/>
      </dsp:nvSpPr>
      <dsp:spPr>
        <a:xfrm>
          <a:off x="1036915" y="3780419"/>
          <a:ext cx="3110745" cy="777686"/>
        </a:xfrm>
        <a:prstGeom prst="roundRect">
          <a:avLst>
            <a:gd name="adj" fmla="val 10500"/>
          </a:avLst>
        </a:prstGeom>
        <a:solidFill>
          <a:srgbClr val="8064A2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perspectiveRelaxedModerately" fov="2100000" zoom="92000">
            <a:rot lat="21594000" lon="0" rev="0"/>
          </a:camera>
          <a:lightRig rig="balanced" dir="t">
            <a:rot lat="0" lon="0" rev="12700000"/>
          </a:lightRig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300" kern="1200" dirty="0" smtClean="0">
              <a:solidFill>
                <a:sysClr val="window" lastClr="FFFFFF"/>
              </a:solidFill>
              <a:latin typeface="Verdana"/>
              <a:ea typeface="+mn-ea"/>
              <a:cs typeface="+mn-cs"/>
            </a:rPr>
            <a:t>Recommendations</a:t>
          </a:r>
          <a:endParaRPr lang="en-GB" sz="2300" kern="1200" dirty="0">
            <a:solidFill>
              <a:sysClr val="window" lastClr="FFFFFF"/>
            </a:solidFill>
            <a:latin typeface="Verdana"/>
            <a:ea typeface="+mn-ea"/>
            <a:cs typeface="+mn-cs"/>
          </a:endParaRPr>
        </a:p>
      </dsp:txBody>
      <dsp:txXfrm>
        <a:off x="1060832" y="3804336"/>
        <a:ext cx="3062911" cy="729852"/>
      </dsp:txXfrm>
    </dsp:sp>
    <dsp:sp modelId="{201678D7-C657-43A1-B742-02DE466C851C}">
      <dsp:nvSpPr>
        <dsp:cNvPr id="0" name=""/>
        <dsp:cNvSpPr/>
      </dsp:nvSpPr>
      <dsp:spPr>
        <a:xfrm>
          <a:off x="2016225" y="1692190"/>
          <a:ext cx="1166529" cy="1166529"/>
        </a:xfrm>
        <a:prstGeom prst="roundRect">
          <a:avLst>
            <a:gd name="adj" fmla="val 10500"/>
          </a:avLst>
        </a:prstGeom>
        <a:solidFill>
          <a:srgbClr val="8064A2">
            <a:hueOff val="-4464770"/>
            <a:satOff val="26899"/>
            <a:lumOff val="2156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perspectiveRelaxedModerately" fov="2100000" zoom="92000">
            <a:rot lat="21594000" lon="0" rev="0"/>
          </a:camera>
          <a:lightRig rig="balanced" dir="t">
            <a:rot lat="0" lon="0" rev="12700000"/>
          </a:lightRig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100" kern="1200" smtClean="0">
              <a:solidFill>
                <a:sysClr val="window" lastClr="FFFFFF"/>
              </a:solidFill>
              <a:latin typeface="Verdana"/>
              <a:ea typeface="+mn-ea"/>
              <a:cs typeface="+mn-cs"/>
            </a:rPr>
            <a:t>Key </a:t>
          </a:r>
          <a:r>
            <a:rPr lang="pl-PL" sz="1100" kern="1200" dirty="0" smtClean="0">
              <a:solidFill>
                <a:sysClr val="window" lastClr="FFFFFF"/>
              </a:solidFill>
              <a:latin typeface="Verdana"/>
              <a:ea typeface="+mn-ea"/>
              <a:cs typeface="+mn-cs"/>
            </a:rPr>
            <a:t>Findings</a:t>
          </a:r>
          <a:endParaRPr lang="en-GB" sz="1100" kern="1200" dirty="0">
            <a:solidFill>
              <a:sysClr val="window" lastClr="FFFFFF"/>
            </a:solidFill>
            <a:latin typeface="Verdana"/>
            <a:ea typeface="+mn-ea"/>
            <a:cs typeface="+mn-cs"/>
          </a:endParaRPr>
        </a:p>
      </dsp:txBody>
      <dsp:txXfrm>
        <a:off x="2052100" y="1728065"/>
        <a:ext cx="1094779" cy="1094779"/>
      </dsp:txXfrm>
    </dsp:sp>
    <dsp:sp modelId="{6095F54D-CEFA-4015-9D66-118289EDF805}">
      <dsp:nvSpPr>
        <dsp:cNvPr id="0" name=""/>
        <dsp:cNvSpPr/>
      </dsp:nvSpPr>
      <dsp:spPr>
        <a:xfrm>
          <a:off x="1296144" y="751020"/>
          <a:ext cx="1166529" cy="1166529"/>
        </a:xfrm>
        <a:prstGeom prst="ellipse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perspectiveRelaxedModerately" fov="2100000" zoom="92000">
            <a:rot lat="21594000" lon="0" rev="0"/>
          </a:camera>
          <a:lightRig rig="balanced" dir="t">
            <a:rot lat="0" lon="0" rev="12700000"/>
          </a:lightRig>
        </a:scene3d>
        <a:sp3d z="50080" prstMaterial="plastic">
          <a:bevelT w="25400" h="25400"/>
          <a:bevelB w="25400" h="254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1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Desktop Reserach</a:t>
          </a:r>
          <a:endParaRPr lang="en-GB" sz="11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Verdana"/>
            <a:ea typeface="+mn-ea"/>
            <a:cs typeface="+mn-cs"/>
          </a:endParaRPr>
        </a:p>
      </dsp:txBody>
      <dsp:txXfrm>
        <a:off x="1466978" y="921854"/>
        <a:ext cx="824861" cy="824861"/>
      </dsp:txXfrm>
    </dsp:sp>
    <dsp:sp modelId="{4635CE43-D33E-4503-B967-287D9BC1D5C7}">
      <dsp:nvSpPr>
        <dsp:cNvPr id="0" name=""/>
        <dsp:cNvSpPr/>
      </dsp:nvSpPr>
      <dsp:spPr>
        <a:xfrm>
          <a:off x="2488596" y="468979"/>
          <a:ext cx="1166529" cy="1166529"/>
        </a:xfrm>
        <a:prstGeom prst="ellipse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perspectiveRelaxedModerately" fov="2100000" zoom="92000">
            <a:rot lat="21594000" lon="0" rev="0"/>
          </a:camera>
          <a:lightRig rig="balanced" dir="t">
            <a:rot lat="0" lon="0" rev="12700000"/>
          </a:lightRig>
        </a:scene3d>
        <a:sp3d z="50080" prstMaterial="plastic">
          <a:bevelT w="25400" h="25400"/>
          <a:bevelB w="25400" h="254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1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Survey </a:t>
          </a:r>
          <a:r>
            <a:rPr lang="pl-PL" sz="11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and </a:t>
          </a:r>
          <a:r>
            <a:rPr lang="pl-PL" sz="11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/>
              <a:ea typeface="+mn-ea"/>
              <a:cs typeface="+mn-cs"/>
            </a:rPr>
            <a:t>Interviews</a:t>
          </a:r>
          <a:endParaRPr lang="en-GB" sz="11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Verdana"/>
            <a:ea typeface="+mn-ea"/>
            <a:cs typeface="+mn-cs"/>
          </a:endParaRPr>
        </a:p>
      </dsp:txBody>
      <dsp:txXfrm>
        <a:off x="2659430" y="639813"/>
        <a:ext cx="824861" cy="824861"/>
      </dsp:txXfrm>
    </dsp:sp>
    <dsp:sp modelId="{5E8C79CD-5B2B-4E9C-B840-809D11A9F248}">
      <dsp:nvSpPr>
        <dsp:cNvPr id="0" name=""/>
        <dsp:cNvSpPr/>
      </dsp:nvSpPr>
      <dsp:spPr>
        <a:xfrm>
          <a:off x="777686" y="232562"/>
          <a:ext cx="3629203" cy="2903362"/>
        </a:xfrm>
        <a:prstGeom prst="funnel">
          <a:avLst/>
        </a:prstGeom>
        <a:solidFill>
          <a:schemeClr val="lt1">
            <a:hueOff val="0"/>
            <a:satOff val="0"/>
            <a:lumOff val="0"/>
            <a:alpha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</a:schemeClr>
          </a:solidFill>
          <a:prstDash val="solid"/>
        </a:ln>
        <a:effectLst/>
        <a:scene3d>
          <a:camera prst="perspectiveRelaxedModerately" fov="2100000" zoom="92000">
            <a:rot lat="21594000" lon="0" rev="0"/>
          </a:camera>
          <a:lightRig rig="balanced" dir="t">
            <a:rot lat="0" lon="0" rev="12700000"/>
          </a:lightRig>
        </a:scene3d>
        <a:sp3d prstMaterial="plastic">
          <a:bevelT w="50800" h="50800"/>
          <a:bevelB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ea typeface="ＭＳ Ｐゴシック" pitchFamily="16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ＭＳ Ｐゴシック" pitchFamily="16" charset="-128"/>
              </a:defRPr>
            </a:lvl1pPr>
          </a:lstStyle>
          <a:p>
            <a:pPr>
              <a:defRPr/>
            </a:pPr>
            <a:fld id="{2C6554B1-FFCD-4139-BF18-3CFBDB9992D0}" type="datetime1">
              <a:rPr lang="en-GB"/>
              <a:pPr>
                <a:defRPr/>
              </a:pPr>
              <a:t>27/09/2013</a:t>
            </a:fld>
            <a:endParaRPr lang="en-GB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ea typeface="ＭＳ Ｐゴシック" pitchFamily="16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1176682-BE95-424B-8A86-16F99BE6562A}" type="slidenum">
              <a:rPr lang="en-GB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5347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ＭＳ Ｐゴシック" pitchFamily="16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ＭＳ Ｐゴシック" pitchFamily="16" charset="-128"/>
              </a:defRPr>
            </a:lvl1pPr>
          </a:lstStyle>
          <a:p>
            <a:pPr>
              <a:defRPr/>
            </a:pPr>
            <a:fld id="{C91084F3-2788-42A4-AD06-F12777367130}" type="datetimeFigureOut">
              <a:rPr lang="en-GB"/>
              <a:pPr>
                <a:defRPr/>
              </a:pPr>
              <a:t>27/09/2013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en-GB" noProof="0" smtClean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ＭＳ Ｐゴシック" pitchFamily="16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C0944BC-249E-435F-9A40-7FE325C46BAB}" type="slidenum">
              <a:rPr lang="en-GB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6105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nl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None/>
              <a:defRPr/>
            </a:lvl2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</p:txBody>
      </p:sp>
    </p:spTree>
    <p:extLst>
      <p:ext uri="{BB962C8B-B14F-4D97-AF65-F5344CB8AC3E}">
        <p14:creationId xmlns:p14="http://schemas.microsoft.com/office/powerpoint/2010/main" val="742339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nl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485565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auto">
          <a:xfrm>
            <a:off x="0" y="1916113"/>
            <a:ext cx="9144000" cy="33845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nl-BE">
              <a:ea typeface="ＭＳ Ｐゴシック" pitchFamily="16" charset="-128"/>
            </a:endParaRPr>
          </a:p>
        </p:txBody>
      </p:sp>
      <p:pic>
        <p:nvPicPr>
          <p:cNvPr id="1028" name="Image 16" descr="bandeau_grand_europe7_ppt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5088"/>
            <a:ext cx="9144000" cy="171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533400"/>
            <a:ext cx="5929313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et modifiez le titre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19400" y="1143000"/>
            <a:ext cx="5929313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422275" y="6477000"/>
            <a:ext cx="297021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1200">
                <a:solidFill>
                  <a:schemeClr val="bg1"/>
                </a:solidFill>
                <a:latin typeface="Verdana" pitchFamily="34" charset="0"/>
                <a:ea typeface="ＭＳ Ｐゴシック" pitchFamily="16" charset="-128"/>
              </a:rPr>
              <a:t>www.enisa.europa.eu</a:t>
            </a:r>
          </a:p>
        </p:txBody>
      </p:sp>
      <p:pic>
        <p:nvPicPr>
          <p:cNvPr id="1032" name="flag_eu.png" descr="\\Osxserver\travaux\En_cours\ENISA\23569_ENISA_brand_design_layout\LINKS_23569\flag_eu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638" y="5984875"/>
            <a:ext cx="606425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enisa_logo_grand.png" descr="\\Osxserver\travaux\En_cours\ENISA\23569_ENISA_brand_design_layout\LINKS_23569\enisa_logo_grand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190500"/>
            <a:ext cx="2090737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10 Imagen" descr="C:\Users\cmonreal\AppData\Local\Microsoft\Windows\Temporary Internet Files\Content.Word\origin_5550695208.jpg"/>
          <p:cNvPicPr/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11760" y="1916833"/>
            <a:ext cx="4128358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145"/>
          </a:solidFill>
          <a:latin typeface="+mj-lt"/>
          <a:ea typeface="+mj-ea"/>
          <a:cs typeface="ＭＳ Ｐゴシック" pitchFamily="-72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145"/>
          </a:solidFill>
          <a:latin typeface="Verdana" pitchFamily="-32" charset="0"/>
          <a:ea typeface="ＭＳ Ｐゴシック" pitchFamily="-32" charset="-128"/>
          <a:cs typeface="ＭＳ Ｐゴシック" pitchFamily="-7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145"/>
          </a:solidFill>
          <a:latin typeface="Verdana" pitchFamily="-32" charset="0"/>
          <a:ea typeface="ＭＳ Ｐゴシック" pitchFamily="-32" charset="-128"/>
          <a:cs typeface="ＭＳ Ｐゴシック" pitchFamily="-7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145"/>
          </a:solidFill>
          <a:latin typeface="Verdana" pitchFamily="-32" charset="0"/>
          <a:ea typeface="ＭＳ Ｐゴシック" pitchFamily="-32" charset="-128"/>
          <a:cs typeface="ＭＳ Ｐゴシック" pitchFamily="-7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145"/>
          </a:solidFill>
          <a:latin typeface="Verdana" pitchFamily="-32" charset="0"/>
          <a:ea typeface="ＭＳ Ｐゴシック" pitchFamily="-32" charset="-128"/>
          <a:cs typeface="ＭＳ Ｐゴシック" pitchFamily="-7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145"/>
          </a:solidFill>
          <a:latin typeface="Verdana" pitchFamily="-32" charset="0"/>
          <a:ea typeface="ＭＳ Ｐゴシック" pitchFamily="-3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145"/>
          </a:solidFill>
          <a:latin typeface="Verdana" pitchFamily="-32" charset="0"/>
          <a:ea typeface="ＭＳ Ｐゴシック" pitchFamily="-3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145"/>
          </a:solidFill>
          <a:latin typeface="Verdana" pitchFamily="-32" charset="0"/>
          <a:ea typeface="ＭＳ Ｐゴシック" pitchFamily="-3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145"/>
          </a:solidFill>
          <a:latin typeface="Verdana" pitchFamily="-32" charset="0"/>
          <a:ea typeface="ＭＳ Ｐゴシック" pitchFamily="-32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1600">
          <a:solidFill>
            <a:srgbClr val="193989"/>
          </a:solidFill>
          <a:latin typeface="+mn-lt"/>
          <a:ea typeface="+mn-ea"/>
          <a:cs typeface="ＭＳ Ｐゴシック" pitchFamily="-72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bandeau_gradient.png" descr="\\Osxserver\travaux\En_cours\ENISA\23569_ENISA_brand_design_layout\LINKS_23569\bandeau_gradien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" t="41939" r="1405" b="48003"/>
          <a:stretch>
            <a:fillRect/>
          </a:stretch>
        </p:blipFill>
        <p:spPr bwMode="auto">
          <a:xfrm>
            <a:off x="0" y="5876925"/>
            <a:ext cx="91440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052513"/>
            <a:ext cx="7924800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et modifiez le titre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49500"/>
            <a:ext cx="7924800" cy="336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381000" y="6553200"/>
            <a:ext cx="23622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1000">
                <a:solidFill>
                  <a:schemeClr val="bg1"/>
                </a:solidFill>
                <a:latin typeface="Verdana" pitchFamily="34" charset="0"/>
                <a:ea typeface="ＭＳ Ｐゴシック" pitchFamily="16" charset="-128"/>
              </a:rPr>
              <a:t>www.enisa.europa.eu</a:t>
            </a:r>
          </a:p>
        </p:txBody>
      </p:sp>
      <p:pic>
        <p:nvPicPr>
          <p:cNvPr id="2054" name="flag_eu.png" descr="\\Osxserver\travaux\En_cours\ENISA\23569_ENISA_brand_design_layout\LINKS_23569\flag_eu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25" y="6092825"/>
            <a:ext cx="482600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5651500" y="6480175"/>
            <a:ext cx="3168650" cy="26193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fld id="{B4BCD767-8DF4-4147-B866-B708FFC9AFD8}" type="slidenum">
              <a:rPr lang="en-GB" sz="1100">
                <a:solidFill>
                  <a:schemeClr val="bg1"/>
                </a:solidFill>
              </a:rPr>
              <a:pPr algn="r" eaLnBrk="1" hangingPunct="1"/>
              <a:t>‹Nº›</a:t>
            </a:fld>
            <a:endParaRPr lang="en-GB" sz="1100">
              <a:solidFill>
                <a:schemeClr val="bg1"/>
              </a:solidFill>
            </a:endParaRPr>
          </a:p>
        </p:txBody>
      </p:sp>
      <p:pic>
        <p:nvPicPr>
          <p:cNvPr id="2056" name="enisa_logo_entete.png" descr="\\Osxserver\travaux\En_cours\ENISA\23569_ENISA_brand_design_layout\LINKS_23569\enisa_logo_entete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25" y="260350"/>
            <a:ext cx="966788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D31145"/>
          </a:solidFill>
          <a:latin typeface="+mj-lt"/>
          <a:ea typeface="+mj-ea"/>
          <a:cs typeface="ＭＳ Ｐゴシック" pitchFamily="-72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D31145"/>
          </a:solidFill>
          <a:latin typeface="Verdana" pitchFamily="-32" charset="0"/>
          <a:ea typeface="ＭＳ Ｐゴシック" pitchFamily="-32" charset="-128"/>
          <a:cs typeface="ＭＳ Ｐゴシック" pitchFamily="-7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D31145"/>
          </a:solidFill>
          <a:latin typeface="Verdana" pitchFamily="-32" charset="0"/>
          <a:ea typeface="ＭＳ Ｐゴシック" pitchFamily="-32" charset="-128"/>
          <a:cs typeface="ＭＳ Ｐゴシック" pitchFamily="-7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D31145"/>
          </a:solidFill>
          <a:latin typeface="Verdana" pitchFamily="-32" charset="0"/>
          <a:ea typeface="ＭＳ Ｐゴシック" pitchFamily="-32" charset="-128"/>
          <a:cs typeface="ＭＳ Ｐゴシック" pitchFamily="-7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D31145"/>
          </a:solidFill>
          <a:latin typeface="Verdana" pitchFamily="-32" charset="0"/>
          <a:ea typeface="ＭＳ Ｐゴシック" pitchFamily="-32" charset="-128"/>
          <a:cs typeface="ＭＳ Ｐゴシック" pitchFamily="-7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145"/>
          </a:solidFill>
          <a:latin typeface="Verdana" pitchFamily="-32" charset="0"/>
          <a:ea typeface="ＭＳ Ｐゴシック" pitchFamily="-3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145"/>
          </a:solidFill>
          <a:latin typeface="Verdana" pitchFamily="-32" charset="0"/>
          <a:ea typeface="ＭＳ Ｐゴシック" pitchFamily="-3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145"/>
          </a:solidFill>
          <a:latin typeface="Verdana" pitchFamily="-32" charset="0"/>
          <a:ea typeface="ＭＳ Ｐゴシック" pitchFamily="-3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145"/>
          </a:solidFill>
          <a:latin typeface="Verdana" pitchFamily="-32" charset="0"/>
          <a:ea typeface="ＭＳ Ｐゴシック" pitchFamily="-3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193989"/>
          </a:solidFill>
          <a:latin typeface="+mn-lt"/>
          <a:ea typeface="+mn-ea"/>
          <a:cs typeface="ＭＳ Ｐゴシック" pitchFamily="-72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Arial" charset="0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 charset="0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Arial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Arial" charset="0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ieguinoa@s21sec.com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eegozcue@s21sec.com" TargetMode="External"/><Relationship Id="rId4" Type="http://schemas.openxmlformats.org/officeDocument/2006/relationships/hyperlink" Target="mailto:cmoreal@s21sec.co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n-US" dirty="0" smtClean="0"/>
              <a:t>Methodology used for the project 	</a:t>
            </a:r>
            <a:br>
              <a:rPr lang="en-US" dirty="0" smtClean="0"/>
            </a:br>
            <a:endParaRPr lang="en-GB" dirty="0" smtClean="0"/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Recommendations for Harmonized ICS Testing Capability in the EU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smtClean="0"/>
              <a:t>Phase II. Analysis – Key findings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825574" y="1484784"/>
            <a:ext cx="7924800" cy="3365500"/>
          </a:xfrm>
        </p:spPr>
        <p:txBody>
          <a:bodyPr/>
          <a:lstStyle/>
          <a:p>
            <a:r>
              <a:rPr lang="en-US" sz="1600" dirty="0" smtClean="0"/>
              <a:t>The </a:t>
            </a:r>
            <a:r>
              <a:rPr lang="en-US" sz="1600" b="1" dirty="0" smtClean="0"/>
              <a:t>basic element of knowledge </a:t>
            </a:r>
            <a:r>
              <a:rPr lang="en-US" sz="1600" dirty="0" smtClean="0"/>
              <a:t>is called “key finding</a:t>
            </a:r>
            <a:r>
              <a:rPr lang="en-US" sz="1600" dirty="0" smtClean="0"/>
              <a:t>”</a:t>
            </a:r>
          </a:p>
          <a:p>
            <a:endParaRPr lang="en-US" sz="1600" dirty="0" smtClean="0"/>
          </a:p>
          <a:p>
            <a:r>
              <a:rPr lang="en-US" sz="1600" dirty="0" smtClean="0"/>
              <a:t>A “key finding” is the most relevant and influential observation from the desktop research, the survey and the interviews</a:t>
            </a:r>
            <a:r>
              <a:rPr lang="en-US" sz="1600" dirty="0" smtClean="0"/>
              <a:t>.</a:t>
            </a:r>
          </a:p>
          <a:p>
            <a:endParaRPr lang="en-US" sz="1600" dirty="0" smtClean="0"/>
          </a:p>
          <a:p>
            <a:r>
              <a:rPr lang="en-US" sz="1600" dirty="0" smtClean="0"/>
              <a:t>A “key finding” might show an emerging issue, a disagreement among stakeholders, tendencies in answers, etc</a:t>
            </a:r>
            <a:r>
              <a:rPr lang="en-US" sz="1600" dirty="0" smtClean="0"/>
              <a:t>.</a:t>
            </a:r>
          </a:p>
          <a:p>
            <a:endParaRPr lang="en-US" sz="1600" dirty="0" smtClean="0"/>
          </a:p>
          <a:p>
            <a:r>
              <a:rPr lang="en-US" sz="1600" dirty="0" smtClean="0"/>
              <a:t>They are linked to the information sources to assure traceability and good reasoning</a:t>
            </a:r>
            <a:r>
              <a:rPr lang="en-US" sz="1600" dirty="0" smtClean="0"/>
              <a:t>.</a:t>
            </a:r>
          </a:p>
          <a:p>
            <a:endParaRPr lang="en-US" sz="1600" dirty="0" smtClean="0"/>
          </a:p>
          <a:p>
            <a:r>
              <a:rPr lang="en-US" sz="1600" dirty="0" smtClean="0"/>
              <a:t>Key Findings are the </a:t>
            </a:r>
            <a:r>
              <a:rPr lang="en-US" sz="1600" b="1" dirty="0" smtClean="0"/>
              <a:t>basic element to ultimately derive the recommendations</a:t>
            </a:r>
            <a:r>
              <a:rPr lang="en-US" sz="1600" dirty="0" smtClean="0"/>
              <a:t> of the report </a:t>
            </a:r>
            <a:endParaRPr lang="en-GB" sz="1200" dirty="0" smtClean="0"/>
          </a:p>
          <a:p>
            <a:endParaRPr lang="en-GB" sz="1200" dirty="0" smtClean="0"/>
          </a:p>
          <a:p>
            <a:pPr algn="ctr">
              <a:buNone/>
            </a:pPr>
            <a:r>
              <a:rPr lang="en-GB" sz="2000" b="1" dirty="0" smtClean="0"/>
              <a:t>51 identified key findings, </a:t>
            </a:r>
            <a:r>
              <a:rPr lang="en-GB" sz="2000" b="1" dirty="0" smtClean="0"/>
              <a:t>then consolidated </a:t>
            </a:r>
            <a:r>
              <a:rPr lang="en-GB" sz="2000" b="1" dirty="0" smtClean="0"/>
              <a:t>into 36</a:t>
            </a:r>
            <a:endParaRPr lang="en-US" sz="2000" b="1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424" y="836712"/>
            <a:ext cx="36195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smtClean="0"/>
              <a:t>Phase II. Analysis – Recommendations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1700808"/>
            <a:ext cx="7924800" cy="3365500"/>
          </a:xfrm>
        </p:spPr>
        <p:txBody>
          <a:bodyPr/>
          <a:lstStyle/>
          <a:p>
            <a:r>
              <a:rPr lang="en-GB" sz="1600" dirty="0" smtClean="0"/>
              <a:t>As conclusion of the analysis of key findings, they have been presented a set of recommendations in order to reach independent ICS security testing capabilities in Europe</a:t>
            </a:r>
            <a:r>
              <a:rPr lang="en-GB" sz="1600" dirty="0" smtClean="0"/>
              <a:t>.</a:t>
            </a:r>
          </a:p>
          <a:p>
            <a:endParaRPr lang="en-GB" sz="1600" dirty="0" smtClean="0"/>
          </a:p>
          <a:p>
            <a:r>
              <a:rPr lang="en-GB" sz="1600" dirty="0" smtClean="0"/>
              <a:t>Each recommendation has been structured as follows:</a:t>
            </a:r>
          </a:p>
          <a:p>
            <a:pPr lvl="1"/>
            <a:r>
              <a:rPr lang="en-US" sz="1400" dirty="0" smtClean="0"/>
              <a:t>Description.</a:t>
            </a:r>
          </a:p>
          <a:p>
            <a:pPr lvl="1"/>
            <a:r>
              <a:rPr lang="en-US" sz="1400" dirty="0" smtClean="0"/>
              <a:t>Objective. </a:t>
            </a:r>
          </a:p>
          <a:p>
            <a:pPr lvl="1"/>
            <a:r>
              <a:rPr lang="en-US" sz="1400" dirty="0" smtClean="0"/>
              <a:t>Steps</a:t>
            </a:r>
            <a:r>
              <a:rPr lang="en-US" sz="1400" dirty="0" smtClean="0"/>
              <a:t>.</a:t>
            </a:r>
          </a:p>
          <a:p>
            <a:pPr lvl="2"/>
            <a:r>
              <a:rPr lang="en-US" sz="1200" dirty="0"/>
              <a:t>Quick Wins</a:t>
            </a:r>
          </a:p>
          <a:p>
            <a:pPr lvl="1"/>
            <a:r>
              <a:rPr lang="en-US" sz="1400" dirty="0" smtClean="0"/>
              <a:t>Measures </a:t>
            </a:r>
            <a:r>
              <a:rPr lang="en-US" sz="1400" dirty="0" smtClean="0"/>
              <a:t>of success.</a:t>
            </a:r>
          </a:p>
          <a:p>
            <a:pPr lvl="1"/>
            <a:r>
              <a:rPr lang="en-US" sz="1400" dirty="0" smtClean="0"/>
              <a:t>Alternative</a:t>
            </a:r>
            <a:r>
              <a:rPr lang="en-US" sz="1400" dirty="0" smtClean="0"/>
              <a:t>.</a:t>
            </a:r>
          </a:p>
          <a:p>
            <a:pPr lvl="1"/>
            <a:r>
              <a:rPr lang="en-US" sz="1400" dirty="0" smtClean="0"/>
              <a:t>Stakeholders affected</a:t>
            </a:r>
          </a:p>
          <a:p>
            <a:endParaRPr lang="en-GB" sz="1600" dirty="0" smtClean="0"/>
          </a:p>
          <a:p>
            <a:endParaRPr lang="en-GB" sz="1600" dirty="0" smtClean="0"/>
          </a:p>
          <a:p>
            <a:pPr lvl="0" algn="ctr">
              <a:buNone/>
            </a:pPr>
            <a:r>
              <a:rPr lang="en-GB" sz="2000" b="1" dirty="0" smtClean="0"/>
              <a:t>7 recommendations proposed</a:t>
            </a:r>
            <a:endParaRPr lang="en-GB" sz="2000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2420" y="836712"/>
            <a:ext cx="790060" cy="768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smtClean="0"/>
              <a:t>Phase II. Analysis – Recommendations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827584" y="1609640"/>
            <a:ext cx="7924800" cy="359420"/>
          </a:xfrm>
        </p:spPr>
        <p:txBody>
          <a:bodyPr/>
          <a:lstStyle/>
          <a:p>
            <a:pPr>
              <a:buNone/>
            </a:pPr>
            <a:r>
              <a:rPr lang="en-GB" sz="1600" dirty="0" smtClean="0"/>
              <a:t>Relation between Key </a:t>
            </a:r>
            <a:r>
              <a:rPr lang="en-GB" sz="1600" dirty="0" err="1" smtClean="0"/>
              <a:t>findigns</a:t>
            </a:r>
            <a:r>
              <a:rPr lang="en-GB" sz="1600" dirty="0" smtClean="0"/>
              <a:t> and recommendations</a:t>
            </a:r>
            <a:endParaRPr lang="en-GB" sz="1400" dirty="0" smtClean="0"/>
          </a:p>
          <a:p>
            <a:endParaRPr lang="en-GB" sz="1600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2420" y="836712"/>
            <a:ext cx="790060" cy="768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D:\Proyectos\ENISA TC\3 - Executing\Workshop\KF-Recomendaciones - toda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2132856"/>
            <a:ext cx="6815130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smtClean="0"/>
              <a:t>Phase II. Analysis – Report improvement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827584" y="1916832"/>
            <a:ext cx="7924800" cy="3365500"/>
          </a:xfrm>
        </p:spPr>
        <p:txBody>
          <a:bodyPr/>
          <a:lstStyle/>
          <a:p>
            <a:r>
              <a:rPr lang="en-GB" sz="1600" dirty="0" smtClean="0"/>
              <a:t>Present the results to the experts</a:t>
            </a:r>
          </a:p>
          <a:p>
            <a:pPr lvl="1"/>
            <a:r>
              <a:rPr lang="en-GB" sz="1400" dirty="0" smtClean="0"/>
              <a:t>Key findings</a:t>
            </a:r>
          </a:p>
          <a:p>
            <a:pPr lvl="1"/>
            <a:r>
              <a:rPr lang="en-GB" sz="1400" dirty="0" smtClean="0"/>
              <a:t>Recommendations</a:t>
            </a:r>
          </a:p>
          <a:p>
            <a:pPr lvl="1"/>
            <a:endParaRPr lang="en-GB" sz="1400" dirty="0" smtClean="0"/>
          </a:p>
          <a:p>
            <a:r>
              <a:rPr lang="en-GB" sz="1600" dirty="0" smtClean="0"/>
              <a:t>Obtain feedback</a:t>
            </a:r>
          </a:p>
          <a:p>
            <a:pPr lvl="1"/>
            <a:r>
              <a:rPr lang="en-GB" sz="1400" dirty="0" smtClean="0"/>
              <a:t>Debate</a:t>
            </a:r>
          </a:p>
          <a:p>
            <a:pPr lvl="1"/>
            <a:endParaRPr lang="en-GB" sz="1400" dirty="0" smtClean="0"/>
          </a:p>
          <a:p>
            <a:r>
              <a:rPr lang="en-GB" sz="1600" dirty="0" smtClean="0"/>
              <a:t>Generate a new version of the final </a:t>
            </a:r>
            <a:r>
              <a:rPr lang="en-GB" sz="1600" dirty="0" smtClean="0"/>
              <a:t>report</a:t>
            </a:r>
          </a:p>
          <a:p>
            <a:endParaRPr lang="en-GB" sz="1600" dirty="0" smtClean="0"/>
          </a:p>
          <a:p>
            <a:r>
              <a:rPr lang="en-GB" sz="1600" dirty="0" smtClean="0"/>
              <a:t>Improve before Publication</a:t>
            </a:r>
            <a:endParaRPr lang="en-GB" sz="1400" dirty="0" smtClean="0"/>
          </a:p>
          <a:p>
            <a:endParaRPr lang="en-GB" sz="1600" dirty="0" smtClean="0"/>
          </a:p>
          <a:p>
            <a:endParaRPr lang="en-GB" sz="1600" dirty="0" smtClean="0"/>
          </a:p>
          <a:p>
            <a:endParaRPr lang="en-GB" sz="1600" dirty="0" smtClean="0"/>
          </a:p>
          <a:p>
            <a:pPr lvl="0" algn="ctr">
              <a:buNone/>
            </a:pPr>
            <a:r>
              <a:rPr lang="en-GB" sz="2000" b="1" dirty="0" smtClean="0"/>
              <a:t>To be done today!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44408" y="620291"/>
            <a:ext cx="616163" cy="1080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 used for the project</a:t>
            </a:r>
            <a:endParaRPr lang="en-GB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endParaRPr lang="en-GB" sz="1800" dirty="0" smtClean="0"/>
          </a:p>
          <a:p>
            <a:pPr lvl="0">
              <a:buNone/>
            </a:pPr>
            <a:endParaRPr lang="en-GB" sz="1800" dirty="0" smtClean="0"/>
          </a:p>
          <a:p>
            <a:pPr lvl="0">
              <a:buNone/>
            </a:pPr>
            <a:endParaRPr lang="en-GB" sz="1800" dirty="0" smtClean="0"/>
          </a:p>
          <a:p>
            <a:pPr lvl="0">
              <a:buNone/>
            </a:pPr>
            <a:endParaRPr lang="en-GB" sz="1800" dirty="0" smtClean="0"/>
          </a:p>
          <a:p>
            <a:pPr lvl="0">
              <a:buNone/>
            </a:pPr>
            <a:endParaRPr lang="en-GB" sz="1800" dirty="0" smtClean="0"/>
          </a:p>
          <a:p>
            <a:pPr lvl="0">
              <a:buNone/>
            </a:pPr>
            <a:endParaRPr lang="en-GB" sz="1800" dirty="0" smtClean="0"/>
          </a:p>
          <a:p>
            <a:pPr lvl="0">
              <a:buNone/>
            </a:pPr>
            <a:endParaRPr lang="en-GB" sz="1800" dirty="0" smtClean="0"/>
          </a:p>
          <a:p>
            <a:pPr lvl="0">
              <a:buNone/>
            </a:pPr>
            <a:endParaRPr lang="en-GB" sz="1800" dirty="0" smtClean="0"/>
          </a:p>
          <a:p>
            <a:pPr lvl="0" algn="ctr">
              <a:buNone/>
            </a:pPr>
            <a:r>
              <a:rPr lang="en-GB" dirty="0" smtClean="0"/>
              <a:t>Thank you!</a:t>
            </a:r>
            <a:endParaRPr lang="en-GB" sz="1800" dirty="0" smtClean="0">
              <a:cs typeface="Arial" charset="0"/>
            </a:endParaRPr>
          </a:p>
        </p:txBody>
      </p:sp>
      <p:pic>
        <p:nvPicPr>
          <p:cNvPr id="2" name="Picture 2" descr="http://www.elsatrieste.it/wp-content/uploads/2012/06/white-guys-always-wonder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7502" y="2204864"/>
            <a:ext cx="2152650" cy="23431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38200" y="5517232"/>
            <a:ext cx="7924800" cy="197768"/>
          </a:xfrm>
        </p:spPr>
        <p:txBody>
          <a:bodyPr/>
          <a:lstStyle/>
          <a:p>
            <a:pPr marL="0" indent="0">
              <a:buNone/>
            </a:pPr>
            <a:r>
              <a:rPr lang="en-GB" sz="1050" dirty="0"/>
              <a:t>Cover Photo credits: “GFAC chip” by “PNNL - Pacific Northwest National Laboratory” under Creative Commons License with the following conditions: Attribution, Non-Commercial use and Share Alike.</a:t>
            </a:r>
            <a:endParaRPr lang="es-ES" sz="1050" dirty="0"/>
          </a:p>
          <a:p>
            <a:endParaRPr lang="es-ES" dirty="0"/>
          </a:p>
        </p:txBody>
      </p:sp>
      <p:sp>
        <p:nvSpPr>
          <p:cNvPr id="4" name="AutoShape 2" descr="https://s21secnet.s21sec.com/Docs/galeriaimagenes/Logotipos/S21sec/S21sec_Commited%20to%20securit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5" name="AutoShape 4" descr="https://s21secnet.s21sec.com/Docs/galeriaimagenes/Logotipos/S21sec/S21sec_Commited%20to%20security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6" name="AutoShape 6" descr="https://s21secnet.s21sec.com/Docs/galeriaimagenes/Logotipos/S21sec/S21sec_Commited%20to%20security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031" name="Picture 7" descr="D:\07 ENISA\S21sec_Commited to securit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7828" y="1988840"/>
            <a:ext cx="2088232" cy="644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683568" y="2633019"/>
            <a:ext cx="7704856" cy="84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193989"/>
                </a:solidFill>
                <a:latin typeface="+mn-lt"/>
                <a:ea typeface="+mn-ea"/>
                <a:cs typeface="ＭＳ Ｐゴシック" pitchFamily="-72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Arial" charset="0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Arial" charset="0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>
              <a:buFontTx/>
              <a:buNone/>
            </a:pPr>
            <a:endParaRPr lang="en-GB" sz="1400" dirty="0" smtClean="0"/>
          </a:p>
          <a:p>
            <a:pPr algn="ctr">
              <a:buFontTx/>
              <a:buNone/>
            </a:pPr>
            <a:r>
              <a:rPr lang="en-GB" sz="1600" dirty="0" smtClean="0"/>
              <a:t>For more information on Digital Security Research:</a:t>
            </a:r>
          </a:p>
          <a:p>
            <a:pPr algn="ctr">
              <a:buFontTx/>
              <a:buNone/>
            </a:pPr>
            <a:r>
              <a:rPr lang="en-GB" sz="1400" dirty="0" smtClean="0">
                <a:cs typeface="Arial" charset="0"/>
              </a:rPr>
              <a:t>Irene Eguinoa: </a:t>
            </a:r>
            <a:r>
              <a:rPr lang="en-GB" sz="1400" dirty="0" smtClean="0">
                <a:cs typeface="Arial" charset="0"/>
                <a:hlinkClick r:id="rId3"/>
              </a:rPr>
              <a:t>ieguinoa@s21sec.com</a:t>
            </a:r>
            <a:endParaRPr lang="en-GB" sz="1400" dirty="0" smtClean="0">
              <a:cs typeface="Arial" charset="0"/>
            </a:endParaRPr>
          </a:p>
          <a:p>
            <a:pPr algn="ctr">
              <a:buFontTx/>
              <a:buNone/>
            </a:pPr>
            <a:r>
              <a:rPr lang="en-GB" sz="1400" dirty="0" smtClean="0">
                <a:cs typeface="Arial" charset="0"/>
              </a:rPr>
              <a:t>Carlos Monreal: </a:t>
            </a:r>
            <a:r>
              <a:rPr lang="en-GB" sz="1400" dirty="0" smtClean="0">
                <a:cs typeface="Arial" charset="0"/>
                <a:hlinkClick r:id="rId4"/>
              </a:rPr>
              <a:t>cmoreal@s21sec.com</a:t>
            </a:r>
            <a:endParaRPr lang="en-GB" sz="1400" dirty="0" smtClean="0">
              <a:cs typeface="Arial" charset="0"/>
            </a:endParaRPr>
          </a:p>
          <a:p>
            <a:pPr algn="ctr">
              <a:buFontTx/>
              <a:buNone/>
            </a:pPr>
            <a:endParaRPr lang="en-GB" sz="1400" dirty="0">
              <a:cs typeface="Arial" charset="0"/>
            </a:endParaRPr>
          </a:p>
          <a:p>
            <a:pPr algn="ctr">
              <a:buFontTx/>
              <a:buNone/>
            </a:pPr>
            <a:r>
              <a:rPr lang="en-GB" sz="1600" dirty="0">
                <a:cs typeface="Arial" charset="0"/>
              </a:rPr>
              <a:t>For ICS/SCADA Cyber Security Services:</a:t>
            </a:r>
          </a:p>
          <a:p>
            <a:pPr algn="ctr">
              <a:buFontTx/>
              <a:buNone/>
            </a:pPr>
            <a:r>
              <a:rPr lang="en-GB" sz="1400" dirty="0" smtClean="0">
                <a:cs typeface="Arial" charset="0"/>
              </a:rPr>
              <a:t>Elyoenai Egozcue: </a:t>
            </a:r>
            <a:r>
              <a:rPr lang="en-GB" sz="1400" dirty="0" smtClean="0">
                <a:cs typeface="Arial" charset="0"/>
                <a:hlinkClick r:id="rId5"/>
              </a:rPr>
              <a:t>eegozcue@s21sec.com</a:t>
            </a:r>
            <a:endParaRPr lang="en-GB" sz="1400" dirty="0" smtClean="0">
              <a:cs typeface="Arial" charset="0"/>
            </a:endParaRPr>
          </a:p>
          <a:p>
            <a:pPr algn="ctr">
              <a:buFontTx/>
              <a:buNone/>
            </a:pPr>
            <a:endParaRPr lang="en-GB" sz="14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555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 used for the project</a:t>
            </a:r>
            <a:endParaRPr lang="en-GB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827584" y="3511006"/>
            <a:ext cx="4896544" cy="1790202"/>
          </a:xfrm>
        </p:spPr>
        <p:txBody>
          <a:bodyPr/>
          <a:lstStyle/>
          <a:p>
            <a:pPr lvl="0"/>
            <a:r>
              <a:rPr lang="en-GB" sz="1800" dirty="0" smtClean="0"/>
              <a:t>Phase </a:t>
            </a:r>
            <a:r>
              <a:rPr lang="en-GB" sz="1800" dirty="0" smtClean="0"/>
              <a:t>II. Analysis and Good practices</a:t>
            </a:r>
          </a:p>
          <a:p>
            <a:pPr lvl="1"/>
            <a:r>
              <a:rPr lang="en-GB" sz="1400" dirty="0" smtClean="0">
                <a:cs typeface="Arial" charset="0"/>
              </a:rPr>
              <a:t>Normalise</a:t>
            </a:r>
          </a:p>
          <a:p>
            <a:pPr lvl="1"/>
            <a:r>
              <a:rPr lang="en-GB" sz="1400" dirty="0" smtClean="0">
                <a:cs typeface="Arial" charset="0"/>
              </a:rPr>
              <a:t>Analysis</a:t>
            </a:r>
          </a:p>
          <a:p>
            <a:pPr lvl="1"/>
            <a:r>
              <a:rPr lang="en-GB" sz="1400" dirty="0" smtClean="0">
                <a:cs typeface="Arial" charset="0"/>
              </a:rPr>
              <a:t>Extract Key </a:t>
            </a:r>
            <a:r>
              <a:rPr lang="en-GB" sz="1400" dirty="0" smtClean="0">
                <a:cs typeface="Arial" charset="0"/>
              </a:rPr>
              <a:t>findings</a:t>
            </a:r>
          </a:p>
          <a:p>
            <a:pPr lvl="1"/>
            <a:r>
              <a:rPr lang="en-GB" sz="1400" dirty="0" smtClean="0">
                <a:cs typeface="Arial" charset="0"/>
              </a:rPr>
              <a:t>Build Recommendations</a:t>
            </a:r>
            <a:endParaRPr lang="en-GB" sz="1400" dirty="0" smtClean="0">
              <a:cs typeface="Arial" charset="0"/>
            </a:endParaRPr>
          </a:p>
          <a:p>
            <a:pPr lvl="1"/>
            <a:r>
              <a:rPr lang="en-GB" sz="1400" dirty="0" smtClean="0">
                <a:cs typeface="Arial" charset="0"/>
              </a:rPr>
              <a:t>Report improvement</a:t>
            </a:r>
          </a:p>
        </p:txBody>
      </p:sp>
      <p:graphicFrame>
        <p:nvGraphicFramePr>
          <p:cNvPr id="6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7825627"/>
              </p:ext>
            </p:extLst>
          </p:nvPr>
        </p:nvGraphicFramePr>
        <p:xfrm>
          <a:off x="4572000" y="1052736"/>
          <a:ext cx="5184576" cy="45609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827584" y="1628800"/>
            <a:ext cx="3384376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193989"/>
                </a:solidFill>
                <a:latin typeface="+mn-lt"/>
                <a:ea typeface="+mn-ea"/>
                <a:cs typeface="ＭＳ Ｐゴシック" pitchFamily="-72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Arial" charset="0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Arial" charset="0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r>
              <a:rPr lang="en-GB" sz="1800" dirty="0" smtClean="0"/>
              <a:t>Phase I. Stock Taking</a:t>
            </a:r>
          </a:p>
          <a:p>
            <a:pPr lvl="1"/>
            <a:r>
              <a:rPr lang="en-GB" sz="1400" dirty="0">
                <a:cs typeface="Arial" charset="0"/>
              </a:rPr>
              <a:t>Desktop research</a:t>
            </a:r>
          </a:p>
          <a:p>
            <a:pPr lvl="1"/>
            <a:r>
              <a:rPr lang="en-GB" sz="1400" dirty="0">
                <a:cs typeface="Arial" charset="0"/>
              </a:rPr>
              <a:t>Questionnaire</a:t>
            </a:r>
          </a:p>
          <a:p>
            <a:pPr lvl="1"/>
            <a:r>
              <a:rPr lang="en-GB" sz="1400" dirty="0">
                <a:cs typeface="Arial" charset="0"/>
              </a:rPr>
              <a:t>Interviews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3"/>
          <p:cNvSpPr>
            <a:spLocks noGrp="1"/>
          </p:cNvSpPr>
          <p:nvPr>
            <p:ph type="title"/>
          </p:nvPr>
        </p:nvSpPr>
        <p:spPr>
          <a:xfrm>
            <a:off x="838200" y="1052513"/>
            <a:ext cx="7924800" cy="504279"/>
          </a:xfrm>
        </p:spPr>
        <p:txBody>
          <a:bodyPr/>
          <a:lstStyle/>
          <a:p>
            <a:r>
              <a:rPr lang="en-US" dirty="0" smtClean="0"/>
              <a:t>Phase I. Stock Taking</a:t>
            </a:r>
            <a:endParaRPr lang="en-GB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2411760" y="1844824"/>
            <a:ext cx="5472608" cy="3365500"/>
          </a:xfrm>
        </p:spPr>
        <p:txBody>
          <a:bodyPr/>
          <a:lstStyle/>
          <a:p>
            <a:pPr>
              <a:buNone/>
            </a:pPr>
            <a:r>
              <a:rPr lang="en-US" sz="1600" dirty="0" smtClean="0"/>
              <a:t>	</a:t>
            </a:r>
            <a:r>
              <a:rPr lang="en-US" sz="1600" b="1" dirty="0" smtClean="0"/>
              <a:t>Tasks:</a:t>
            </a:r>
          </a:p>
          <a:p>
            <a:r>
              <a:rPr lang="en-US" sz="1600" dirty="0" smtClean="0"/>
              <a:t>Desktop research</a:t>
            </a:r>
          </a:p>
          <a:p>
            <a:r>
              <a:rPr lang="en-US" sz="1600" dirty="0" smtClean="0"/>
              <a:t>Questionnaire</a:t>
            </a:r>
          </a:p>
          <a:p>
            <a:r>
              <a:rPr lang="en-US" sz="1600" dirty="0" smtClean="0"/>
              <a:t>Interviews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pPr>
              <a:buNone/>
            </a:pPr>
            <a:r>
              <a:rPr lang="en-US" sz="1600" b="1" dirty="0" smtClean="0"/>
              <a:t>	Deliverables:</a:t>
            </a:r>
          </a:p>
          <a:p>
            <a:r>
              <a:rPr lang="en-GB" sz="1400" dirty="0" smtClean="0"/>
              <a:t>Annex I: Desktop Research Results</a:t>
            </a:r>
          </a:p>
          <a:p>
            <a:r>
              <a:rPr lang="en-US" sz="1400" dirty="0" smtClean="0"/>
              <a:t>Annex II: Key Lessons identified, good testing practices, challenges and gaps</a:t>
            </a:r>
          </a:p>
          <a:p>
            <a:r>
              <a:rPr lang="en-GB" sz="1400" dirty="0" smtClean="0"/>
              <a:t>Annex IV: ICS Security Testing Related Standards, Guidelines and Policy documents.</a:t>
            </a:r>
            <a:endParaRPr lang="es-ES" sz="1400" dirty="0" smtClean="0"/>
          </a:p>
          <a:p>
            <a:r>
              <a:rPr lang="en-GB" sz="1400" dirty="0" smtClean="0"/>
              <a:t>Annex V: ICS Security Testing Related Initiatives</a:t>
            </a:r>
            <a:endParaRPr lang="en-US" sz="1400" dirty="0" smtClean="0"/>
          </a:p>
          <a:p>
            <a:pPr>
              <a:buNone/>
            </a:pPr>
            <a:endParaRPr lang="en-US" sz="1400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92" y="975767"/>
            <a:ext cx="7334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3789040"/>
            <a:ext cx="683425" cy="779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70248" y="2204863"/>
            <a:ext cx="69532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I. Stock Taking – Desktop research</a:t>
            </a:r>
            <a:endParaRPr lang="en-GB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827584" y="1844824"/>
            <a:ext cx="7924800" cy="3365500"/>
          </a:xfrm>
        </p:spPr>
        <p:txBody>
          <a:bodyPr/>
          <a:lstStyle/>
          <a:p>
            <a:r>
              <a:rPr lang="en-GB" sz="1600" dirty="0" smtClean="0"/>
              <a:t>Secondary research based on information from published resources</a:t>
            </a:r>
          </a:p>
          <a:p>
            <a:r>
              <a:rPr lang="en-GB" sz="1600" dirty="0" smtClean="0"/>
              <a:t>High reputation documents:</a:t>
            </a:r>
          </a:p>
          <a:p>
            <a:pPr lvl="1"/>
            <a:r>
              <a:rPr lang="en-GB" sz="1400" dirty="0" smtClean="0"/>
              <a:t>Technical reports</a:t>
            </a:r>
          </a:p>
          <a:p>
            <a:pPr lvl="1"/>
            <a:r>
              <a:rPr lang="en-GB" sz="1400" dirty="0" smtClean="0"/>
              <a:t>Specialised books</a:t>
            </a:r>
          </a:p>
          <a:p>
            <a:pPr lvl="1"/>
            <a:r>
              <a:rPr lang="en-GB" sz="1400" dirty="0" smtClean="0"/>
              <a:t>Good practices</a:t>
            </a:r>
          </a:p>
          <a:p>
            <a:pPr lvl="1"/>
            <a:r>
              <a:rPr lang="en-GB" sz="1400" dirty="0" smtClean="0"/>
              <a:t>Standards</a:t>
            </a:r>
          </a:p>
          <a:p>
            <a:r>
              <a:rPr lang="en-GB" sz="1600" dirty="0" smtClean="0"/>
              <a:t>Developed by relevant organisms, companies, consortiums or research centres</a:t>
            </a:r>
          </a:p>
          <a:p>
            <a:r>
              <a:rPr lang="en-GB" sz="1600" dirty="0" smtClean="0"/>
              <a:t>ICS Test bed initiatives, whitepapers, product/services, sheets, etc.</a:t>
            </a:r>
          </a:p>
          <a:p>
            <a:r>
              <a:rPr lang="en-GB" sz="1600" dirty="0" smtClean="0"/>
              <a:t>Latest news: forums, mailing lists, twitter, blogs, etc.</a:t>
            </a:r>
          </a:p>
          <a:p>
            <a:endParaRPr lang="en-GB" sz="1600" dirty="0" smtClean="0"/>
          </a:p>
          <a:p>
            <a:pPr algn="ctr">
              <a:buNone/>
            </a:pPr>
            <a:r>
              <a:rPr lang="en-GB" sz="2000" b="1" dirty="0" smtClean="0"/>
              <a:t>More than 100 documents analysed</a:t>
            </a:r>
          </a:p>
          <a:p>
            <a:endParaRPr lang="en-GB" sz="1600" dirty="0" smtClean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97155" y="908720"/>
            <a:ext cx="69532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3"/>
          <p:cNvSpPr>
            <a:spLocks noGrp="1"/>
          </p:cNvSpPr>
          <p:nvPr>
            <p:ph type="title"/>
          </p:nvPr>
        </p:nvSpPr>
        <p:spPr>
          <a:xfrm>
            <a:off x="838200" y="1052513"/>
            <a:ext cx="7924800" cy="612759"/>
          </a:xfrm>
        </p:spPr>
        <p:txBody>
          <a:bodyPr/>
          <a:lstStyle/>
          <a:p>
            <a:r>
              <a:rPr lang="en-US" dirty="0" smtClean="0"/>
              <a:t>Phase I. Stock Taking – Questionnaire</a:t>
            </a:r>
            <a:endParaRPr lang="en-GB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412776"/>
            <a:ext cx="7924800" cy="3365500"/>
          </a:xfrm>
        </p:spPr>
        <p:txBody>
          <a:bodyPr/>
          <a:lstStyle/>
          <a:p>
            <a:r>
              <a:rPr lang="en-US" sz="1600" dirty="0" smtClean="0"/>
              <a:t>26 open and closed </a:t>
            </a:r>
            <a:r>
              <a:rPr lang="en-US" sz="1600" dirty="0" smtClean="0"/>
              <a:t>questions</a:t>
            </a:r>
          </a:p>
          <a:p>
            <a:endParaRPr lang="en-US" sz="1600" dirty="0" smtClean="0"/>
          </a:p>
          <a:p>
            <a:r>
              <a:rPr lang="en-US" sz="1600" dirty="0" smtClean="0"/>
              <a:t>Based on Desktop Research and S21sec’s experience in ICS SCADA Testing capabilities real </a:t>
            </a:r>
            <a:r>
              <a:rPr lang="en-US" sz="1600" dirty="0" smtClean="0"/>
              <a:t>projects</a:t>
            </a:r>
          </a:p>
          <a:p>
            <a:endParaRPr lang="en-US" sz="1600" dirty="0" smtClean="0"/>
          </a:p>
          <a:p>
            <a:r>
              <a:rPr lang="en-US" sz="1600" dirty="0" smtClean="0"/>
              <a:t>Divided into different categories:</a:t>
            </a:r>
          </a:p>
          <a:p>
            <a:pPr lvl="1"/>
            <a:r>
              <a:rPr lang="en-US" sz="1400" dirty="0" smtClean="0"/>
              <a:t>Status</a:t>
            </a:r>
          </a:p>
          <a:p>
            <a:pPr lvl="1"/>
            <a:r>
              <a:rPr lang="en-US" sz="1400" dirty="0" smtClean="0"/>
              <a:t>Objectives</a:t>
            </a:r>
          </a:p>
          <a:p>
            <a:pPr lvl="1"/>
            <a:r>
              <a:rPr lang="en-US" sz="1400" dirty="0" smtClean="0"/>
              <a:t>Model</a:t>
            </a:r>
          </a:p>
          <a:p>
            <a:pPr lvl="1"/>
            <a:r>
              <a:rPr lang="en-US" sz="1400" dirty="0" smtClean="0"/>
              <a:t>Resources</a:t>
            </a:r>
            <a:endParaRPr lang="en-US" sz="1400" dirty="0" smtClean="0"/>
          </a:p>
          <a:p>
            <a:pPr lvl="1"/>
            <a:r>
              <a:rPr lang="en-US" sz="1400" dirty="0" smtClean="0"/>
              <a:t>Constraints</a:t>
            </a:r>
          </a:p>
          <a:p>
            <a:pPr lvl="1"/>
            <a:r>
              <a:rPr lang="en-US" sz="1400" dirty="0" smtClean="0"/>
              <a:t>External </a:t>
            </a:r>
            <a:r>
              <a:rPr lang="en-US" sz="1400" dirty="0" smtClean="0"/>
              <a:t>relationships</a:t>
            </a:r>
          </a:p>
          <a:p>
            <a:pPr lvl="1"/>
            <a:endParaRPr lang="en-US" sz="1400" dirty="0" smtClean="0"/>
          </a:p>
          <a:p>
            <a:endParaRPr lang="en-US" sz="1600" dirty="0" smtClean="0"/>
          </a:p>
          <a:p>
            <a:r>
              <a:rPr lang="en-US" sz="1600" dirty="0" smtClean="0"/>
              <a:t>On-line </a:t>
            </a:r>
            <a:r>
              <a:rPr lang="en-US" sz="1600" dirty="0" smtClean="0"/>
              <a:t>Web form that allowed us to easily collect and process the answers (automated tool) </a:t>
            </a:r>
          </a:p>
          <a:p>
            <a:endParaRPr lang="en-US" sz="16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28384" y="980728"/>
            <a:ext cx="864096" cy="684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0" y="2780928"/>
            <a:ext cx="4248472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193989"/>
                </a:solidFill>
                <a:latin typeface="+mn-lt"/>
                <a:ea typeface="+mn-ea"/>
                <a:cs typeface="ＭＳ Ｐゴシック" pitchFamily="-72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Arial" charset="0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Arial" charset="0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r>
              <a:rPr lang="en-US" sz="1600" dirty="0" smtClean="0"/>
              <a:t>Considering the type of Stakeholder:</a:t>
            </a:r>
          </a:p>
          <a:p>
            <a:pPr lvl="1"/>
            <a:r>
              <a:rPr lang="en-US" sz="1400" dirty="0" smtClean="0"/>
              <a:t>Security Test Lab Experts</a:t>
            </a:r>
          </a:p>
          <a:p>
            <a:pPr lvl="1"/>
            <a:r>
              <a:rPr lang="en-US" sz="1400" dirty="0" smtClean="0"/>
              <a:t>Manufacturers and Vendors</a:t>
            </a:r>
          </a:p>
          <a:p>
            <a:pPr lvl="1"/>
            <a:r>
              <a:rPr lang="en-US" sz="1400" dirty="0" smtClean="0"/>
              <a:t>Operators</a:t>
            </a:r>
          </a:p>
          <a:p>
            <a:pPr lvl="1"/>
            <a:r>
              <a:rPr lang="en-US" sz="1400" dirty="0" smtClean="0"/>
              <a:t>ICS Security Tools and Service Providers</a:t>
            </a:r>
          </a:p>
          <a:p>
            <a:pPr lvl="1"/>
            <a:r>
              <a:rPr lang="en-US" sz="1400" dirty="0" smtClean="0"/>
              <a:t>Academia and R&amp;D</a:t>
            </a:r>
          </a:p>
          <a:p>
            <a:pPr lvl="1"/>
            <a:r>
              <a:rPr lang="en-US" sz="1400" dirty="0" smtClean="0"/>
              <a:t>Public Bodies for ICS Protection</a:t>
            </a:r>
          </a:p>
          <a:p>
            <a:pPr lvl="1"/>
            <a:r>
              <a:rPr lang="en-US" sz="1400" dirty="0" smtClean="0"/>
              <a:t>Standardization Bodies</a:t>
            </a:r>
          </a:p>
          <a:p>
            <a:pPr lvl="1"/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I. Stock Taking – Interviews</a:t>
            </a:r>
            <a:endParaRPr lang="en-GB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827584" y="1772816"/>
            <a:ext cx="7924800" cy="3365500"/>
          </a:xfrm>
        </p:spPr>
        <p:txBody>
          <a:bodyPr/>
          <a:lstStyle/>
          <a:p>
            <a:r>
              <a:rPr lang="en-US" sz="1600" dirty="0" smtClean="0"/>
              <a:t>Conducted in a personal </a:t>
            </a:r>
            <a:r>
              <a:rPr lang="en-US" sz="1600" dirty="0" smtClean="0"/>
              <a:t>basis</a:t>
            </a:r>
          </a:p>
          <a:p>
            <a:endParaRPr lang="en-US" sz="1600" dirty="0" smtClean="0"/>
          </a:p>
          <a:p>
            <a:r>
              <a:rPr lang="en-US" sz="1600" dirty="0" smtClean="0"/>
              <a:t>Questions based on the on-line </a:t>
            </a:r>
            <a:r>
              <a:rPr lang="en-US" sz="1600" dirty="0" smtClean="0"/>
              <a:t>questionnaire</a:t>
            </a:r>
          </a:p>
          <a:p>
            <a:endParaRPr lang="en-US" sz="1600" dirty="0"/>
          </a:p>
          <a:p>
            <a:r>
              <a:rPr lang="en-US" sz="1600" dirty="0" smtClean="0"/>
              <a:t>Audio </a:t>
            </a:r>
            <a:r>
              <a:rPr lang="en-US" sz="1600" dirty="0" smtClean="0"/>
              <a:t>conferences, either via Skype, WebEx or regular telephone </a:t>
            </a:r>
            <a:r>
              <a:rPr lang="en-US" sz="1600" dirty="0" smtClean="0"/>
              <a:t>call with experts from three continents.</a:t>
            </a:r>
          </a:p>
          <a:p>
            <a:endParaRPr lang="en-US" sz="1600" dirty="0" smtClean="0"/>
          </a:p>
          <a:p>
            <a:r>
              <a:rPr lang="en-US" sz="1600" dirty="0" smtClean="0"/>
              <a:t>Double purpose:</a:t>
            </a:r>
          </a:p>
          <a:p>
            <a:pPr lvl="1"/>
            <a:r>
              <a:rPr lang="en-US" sz="1400" dirty="0" smtClean="0"/>
              <a:t>Deepen into the details of some of the answers of the survey</a:t>
            </a:r>
          </a:p>
          <a:p>
            <a:pPr lvl="1"/>
            <a:r>
              <a:rPr lang="en-US" sz="1400" dirty="0" smtClean="0"/>
              <a:t>Exchange of points of view on several hot topics in the field of ICS SCADA Testing </a:t>
            </a:r>
            <a:r>
              <a:rPr lang="en-US" sz="1400" dirty="0" smtClean="0"/>
              <a:t>Capabilities</a:t>
            </a:r>
            <a:endParaRPr lang="en-GB" sz="1600" dirty="0" smtClean="0"/>
          </a:p>
          <a:p>
            <a:endParaRPr lang="en-GB" sz="1600" dirty="0" smtClean="0"/>
          </a:p>
          <a:p>
            <a:endParaRPr lang="en-GB" sz="1600" dirty="0" smtClean="0"/>
          </a:p>
          <a:p>
            <a:pPr algn="ctr">
              <a:buNone/>
            </a:pPr>
            <a:r>
              <a:rPr lang="en-GB" sz="2000" b="1" dirty="0" smtClean="0"/>
              <a:t>23 interviews to 27 experts</a:t>
            </a:r>
            <a:endParaRPr lang="en-US" sz="14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9030" y="764704"/>
            <a:ext cx="93345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smtClean="0"/>
              <a:t>Phase II. Analysis and Good practices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2123728" y="1751099"/>
            <a:ext cx="6336704" cy="3365500"/>
          </a:xfrm>
        </p:spPr>
        <p:txBody>
          <a:bodyPr/>
          <a:lstStyle/>
          <a:p>
            <a:pPr>
              <a:buNone/>
            </a:pPr>
            <a:r>
              <a:rPr lang="en-US" sz="1600" dirty="0" smtClean="0"/>
              <a:t>	</a:t>
            </a:r>
            <a:r>
              <a:rPr lang="en-US" sz="1600" b="1" dirty="0" smtClean="0"/>
              <a:t>Tasks:</a:t>
            </a:r>
          </a:p>
          <a:p>
            <a:r>
              <a:rPr lang="en-US" sz="1600" dirty="0" err="1" smtClean="0"/>
              <a:t>Normalise</a:t>
            </a:r>
            <a:endParaRPr lang="en-US" sz="1600" dirty="0" smtClean="0"/>
          </a:p>
          <a:p>
            <a:r>
              <a:rPr lang="en-US" sz="1600" dirty="0" smtClean="0"/>
              <a:t>Analysis</a:t>
            </a:r>
          </a:p>
          <a:p>
            <a:r>
              <a:rPr lang="en-US" sz="1600" dirty="0" smtClean="0"/>
              <a:t>Extract Key </a:t>
            </a:r>
            <a:r>
              <a:rPr lang="en-US" sz="1600" dirty="0" smtClean="0"/>
              <a:t>findings</a:t>
            </a:r>
          </a:p>
          <a:p>
            <a:r>
              <a:rPr lang="en-US" sz="1600" dirty="0" smtClean="0"/>
              <a:t>Build Recommendations</a:t>
            </a:r>
            <a:endParaRPr lang="en-US" sz="1600" dirty="0" smtClean="0"/>
          </a:p>
          <a:p>
            <a:r>
              <a:rPr lang="en-US" sz="1600" dirty="0" smtClean="0"/>
              <a:t>Report improvement</a:t>
            </a:r>
          </a:p>
          <a:p>
            <a:endParaRPr lang="en-US" dirty="0" smtClean="0"/>
          </a:p>
          <a:p>
            <a:pPr>
              <a:buNone/>
            </a:pPr>
            <a:r>
              <a:rPr lang="en-US" sz="1600" b="1" dirty="0" smtClean="0"/>
              <a:t>	Deliverables:</a:t>
            </a:r>
          </a:p>
          <a:p>
            <a:r>
              <a:rPr lang="en-GB" sz="1400" dirty="0" smtClean="0"/>
              <a:t>Annex III: Survey and Interview Analysis</a:t>
            </a:r>
          </a:p>
          <a:p>
            <a:r>
              <a:rPr lang="en-US" sz="1400" b="1" dirty="0" smtClean="0"/>
              <a:t>Good Practices and Recommendations for a Harmonized ICS-SCADA National Testing Framework</a:t>
            </a:r>
          </a:p>
          <a:p>
            <a:r>
              <a:rPr lang="en-GB" sz="1400" dirty="0" smtClean="0"/>
              <a:t>Annex VI: Minutes of the Workshop</a:t>
            </a:r>
            <a:endParaRPr lang="en-US" sz="1400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9600" y="692696"/>
            <a:ext cx="962880" cy="1046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4221088"/>
            <a:ext cx="683425" cy="779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8961" y="1988840"/>
            <a:ext cx="69532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3"/>
          <p:cNvSpPr>
            <a:spLocks noGrp="1"/>
          </p:cNvSpPr>
          <p:nvPr>
            <p:ph type="title"/>
          </p:nvPr>
        </p:nvSpPr>
        <p:spPr>
          <a:xfrm>
            <a:off x="838200" y="1052513"/>
            <a:ext cx="7924800" cy="432271"/>
          </a:xfrm>
        </p:spPr>
        <p:txBody>
          <a:bodyPr/>
          <a:lstStyle/>
          <a:p>
            <a:pPr lvl="0"/>
            <a:r>
              <a:rPr lang="en-GB" dirty="0" smtClean="0"/>
              <a:t>Phase II. Analysis – Normalise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2132856"/>
            <a:ext cx="5894040" cy="3365500"/>
          </a:xfrm>
        </p:spPr>
        <p:txBody>
          <a:bodyPr/>
          <a:lstStyle/>
          <a:p>
            <a:r>
              <a:rPr lang="en-GB" sz="1600" dirty="0" smtClean="0">
                <a:latin typeface="Arial" charset="0"/>
                <a:cs typeface="Arial" charset="0"/>
              </a:rPr>
              <a:t>Complex and unstructured data comes from</a:t>
            </a:r>
          </a:p>
          <a:p>
            <a:pPr lvl="1"/>
            <a:r>
              <a:rPr lang="en-GB" sz="1400" dirty="0" smtClean="0">
                <a:latin typeface="Arial" charset="0"/>
                <a:cs typeface="Arial" charset="0"/>
              </a:rPr>
              <a:t>Open questions in questionnaires</a:t>
            </a:r>
          </a:p>
          <a:p>
            <a:pPr lvl="1"/>
            <a:r>
              <a:rPr lang="en-GB" sz="1400" dirty="0" smtClean="0">
                <a:latin typeface="Arial" charset="0"/>
                <a:cs typeface="Arial" charset="0"/>
              </a:rPr>
              <a:t>Interviews</a:t>
            </a:r>
          </a:p>
          <a:p>
            <a:pPr lvl="1"/>
            <a:endParaRPr lang="en-GB" sz="1400" dirty="0" smtClean="0">
              <a:latin typeface="Arial" charset="0"/>
              <a:cs typeface="Arial" charset="0"/>
            </a:endParaRPr>
          </a:p>
          <a:p>
            <a:r>
              <a:rPr lang="en-GB" sz="1600" dirty="0" smtClean="0">
                <a:latin typeface="Arial" charset="0"/>
                <a:cs typeface="Arial" charset="0"/>
              </a:rPr>
              <a:t>Need to normalise this data for a good quality analysis</a:t>
            </a:r>
          </a:p>
          <a:p>
            <a:pPr lvl="1"/>
            <a:r>
              <a:rPr lang="en-GB" sz="1400" dirty="0" smtClean="0">
                <a:latin typeface="Arial" charset="0"/>
                <a:cs typeface="Arial" charset="0"/>
              </a:rPr>
              <a:t>Process the answers </a:t>
            </a:r>
          </a:p>
          <a:p>
            <a:pPr lvl="1"/>
            <a:r>
              <a:rPr lang="en-GB" sz="1400" dirty="0" smtClean="0">
                <a:latin typeface="Arial" charset="0"/>
                <a:cs typeface="Arial" charset="0"/>
              </a:rPr>
              <a:t>Extract the common </a:t>
            </a:r>
            <a:r>
              <a:rPr lang="en-GB" sz="1400" dirty="0" smtClean="0">
                <a:latin typeface="Arial" charset="0"/>
                <a:cs typeface="Arial" charset="0"/>
              </a:rPr>
              <a:t>points</a:t>
            </a:r>
          </a:p>
          <a:p>
            <a:pPr lvl="1"/>
            <a:endParaRPr lang="en-GB" sz="1400" dirty="0" smtClean="0">
              <a:latin typeface="Arial" charset="0"/>
              <a:cs typeface="Arial" charset="0"/>
            </a:endParaRPr>
          </a:p>
          <a:p>
            <a:r>
              <a:rPr lang="en-GB" sz="1600" dirty="0" smtClean="0">
                <a:latin typeface="Arial" charset="0"/>
                <a:cs typeface="Arial" charset="0"/>
              </a:rPr>
              <a:t>This is done manually on the raw data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2420" y="836712"/>
            <a:ext cx="862068" cy="838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 descr="http://www.selikoff.net/blog-files/database-goo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20705" y="2070720"/>
            <a:ext cx="2771775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smtClean="0"/>
              <a:t>Phase II. Analysis – Analysis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1719684"/>
            <a:ext cx="7924800" cy="3365500"/>
          </a:xfrm>
        </p:spPr>
        <p:txBody>
          <a:bodyPr/>
          <a:lstStyle/>
          <a:p>
            <a:r>
              <a:rPr lang="en-US" sz="1600" dirty="0" smtClean="0"/>
              <a:t>Dedicated, proprietary tools developed ad-hoc to consolidate and </a:t>
            </a:r>
            <a:r>
              <a:rPr lang="en-US" sz="1600" dirty="0" err="1" smtClean="0"/>
              <a:t>analyse</a:t>
            </a:r>
            <a:r>
              <a:rPr lang="en-US" sz="1600" dirty="0" smtClean="0"/>
              <a:t> the data have been used.</a:t>
            </a:r>
          </a:p>
          <a:p>
            <a:r>
              <a:rPr lang="en-US" sz="1600" dirty="0" smtClean="0"/>
              <a:t>A qualitative analysis has been performed on the data to obtain a structured set of information: graphs, tables, statistics, ...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</p:txBody>
      </p:sp>
      <p:graphicFrame>
        <p:nvGraphicFramePr>
          <p:cNvPr id="6" name="5 Gráfico"/>
          <p:cNvGraphicFramePr/>
          <p:nvPr>
            <p:extLst>
              <p:ext uri="{D42A27DB-BD31-4B8C-83A1-F6EECF244321}">
                <p14:modId xmlns:p14="http://schemas.microsoft.com/office/powerpoint/2010/main" val="3862616931"/>
              </p:ext>
            </p:extLst>
          </p:nvPr>
        </p:nvGraphicFramePr>
        <p:xfrm>
          <a:off x="5580112" y="3068960"/>
          <a:ext cx="3169765" cy="2123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6 Gráfico"/>
          <p:cNvGraphicFramePr/>
          <p:nvPr>
            <p:extLst>
              <p:ext uri="{D42A27DB-BD31-4B8C-83A1-F6EECF244321}">
                <p14:modId xmlns:p14="http://schemas.microsoft.com/office/powerpoint/2010/main" val="2290229005"/>
              </p:ext>
            </p:extLst>
          </p:nvPr>
        </p:nvGraphicFramePr>
        <p:xfrm>
          <a:off x="611560" y="3068960"/>
          <a:ext cx="4817396" cy="24131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98364" y="836712"/>
            <a:ext cx="769361" cy="748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NISA - ICS SCADA Testing - Metodology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hème Office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3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32" charset="-128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enisa_template_ppt.ppt [Compatibility Mode]" id="{CD3326FA-7412-4AEE-AD2D-D910FF862380}" vid="{2F3278B8-987F-4E52-92FD-5CA35C2099E7}"/>
    </a:ext>
  </a:extLst>
</a:theme>
</file>

<file path=ppt/theme/theme2.xml><?xml version="1.0" encoding="utf-8"?>
<a:theme xmlns:a="http://schemas.openxmlformats.org/drawingml/2006/main" name="enisa_brandbar_slid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hème Office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3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32" charset="-128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enisa_template_ppt.ppt [Compatibility Mode]" id="{CD3326FA-7412-4AEE-AD2D-D910FF862380}" vid="{5B68A520-ABA4-43DE-BFA1-065131D28D1F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EADBDD5828D45AE0A94C931472D38" ma:contentTypeVersion="1" ma:contentTypeDescription="Create a new document." ma:contentTypeScope="" ma:versionID="cdadf604a28c291a7eff76c0a68b03d4">
  <xsd:schema xmlns:xsd="http://www.w3.org/2001/XMLSchema" xmlns:p="http://schemas.microsoft.com/office/2006/metadata/properties" targetNamespace="http://schemas.microsoft.com/office/2006/metadata/properties" ma:root="true" ma:fieldsID="13e019e0895ead4e6f39566fc3de624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040F6DB7-B3F8-4503-98E5-484E5CF79D4A}"/>
</file>

<file path=customXml/itemProps2.xml><?xml version="1.0" encoding="utf-8"?>
<ds:datastoreItem xmlns:ds="http://schemas.openxmlformats.org/officeDocument/2006/customXml" ds:itemID="{514D8025-F640-48DA-A7C6-C600897A398D}"/>
</file>

<file path=customXml/itemProps3.xml><?xml version="1.0" encoding="utf-8"?>
<ds:datastoreItem xmlns:ds="http://schemas.openxmlformats.org/officeDocument/2006/customXml" ds:itemID="{F887F7BF-6B2B-4EAF-A0F6-CC31BAB14D64}"/>
</file>

<file path=docProps/app.xml><?xml version="1.0" encoding="utf-8"?>
<Properties xmlns="http://schemas.openxmlformats.org/officeDocument/2006/extended-properties" xmlns:vt="http://schemas.openxmlformats.org/officeDocument/2006/docPropsVTypes">
  <Template>ENISA - ICS SCADA Testing - Metodology</Template>
  <TotalTime>484</TotalTime>
  <Words>653</Words>
  <Application>Microsoft Office PowerPoint</Application>
  <PresentationFormat>Presentación en pantalla (4:3)</PresentationFormat>
  <Paragraphs>166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15</vt:i4>
      </vt:variant>
    </vt:vector>
  </HeadingPairs>
  <TitlesOfParts>
    <vt:vector size="17" baseType="lpstr">
      <vt:lpstr>ENISA - ICS SCADA Testing - Metodology</vt:lpstr>
      <vt:lpstr>enisa_brandbar_slide</vt:lpstr>
      <vt:lpstr>  Methodology used for the project   </vt:lpstr>
      <vt:lpstr>Methodology used for the project</vt:lpstr>
      <vt:lpstr>Phase I. Stock Taking</vt:lpstr>
      <vt:lpstr>Phase I. Stock Taking – Desktop research</vt:lpstr>
      <vt:lpstr>Phase I. Stock Taking – Questionnaire</vt:lpstr>
      <vt:lpstr>Phase I. Stock Taking – Interviews</vt:lpstr>
      <vt:lpstr>Phase II. Analysis and Good practices</vt:lpstr>
      <vt:lpstr>Phase II. Analysis – Normalise</vt:lpstr>
      <vt:lpstr>Phase II. Analysis – Analysis</vt:lpstr>
      <vt:lpstr>Phase II. Analysis – Key findings</vt:lpstr>
      <vt:lpstr>Phase II. Analysis – Recommendations</vt:lpstr>
      <vt:lpstr>Phase II. Analysis – Recommendations</vt:lpstr>
      <vt:lpstr>Phase II. Analysis – Report improvement</vt:lpstr>
      <vt:lpstr>Methodology used for the project</vt:lpstr>
      <vt:lpstr>Presentación de PowerPoint</vt:lpstr>
    </vt:vector>
  </TitlesOfParts>
  <Company>Grupo S21sec Gestión S.A.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Recommendations for Harmonized ICS Testing Capability in the EU</dc:title>
  <dc:creator>Carlos Monreal</dc:creator>
  <cp:lastModifiedBy>Luis Tarrafeta Sayas</cp:lastModifiedBy>
  <cp:revision>58</cp:revision>
  <dcterms:created xsi:type="dcterms:W3CDTF">2013-09-19T15:09:22Z</dcterms:created>
  <dcterms:modified xsi:type="dcterms:W3CDTF">2013-09-27T12:06:20Z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0x01010079FEADBDD5828D45AE0A94C931472D38</vt:lpwstr>
  </property>
  <property fmtid="{D5CDD505-2E9C-101B-9397-08002B2CF9AE}" pid="3" name="Category">
    <vt:lpwstr>Empty Templates</vt:lpwstr>
  </property>
</Properties>
</file>