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diagrams/quickStyle2.xml" ContentType="application/vnd.openxmlformats-officedocument.drawingml.diagramStyle+xml"/>
  <Override PartName="/customXml/itemProps1.xml" ContentType="application/vnd.openxmlformats-officedocument.customXmlProperties+xml"/>
  <Default Extension="rels" ContentType="application/vnd.openxmlformats-package.relationships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Default Extension="gif" ContentType="image/gif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diagrams/layout2.xml" ContentType="application/vnd.openxmlformats-officedocument.drawingml.diagramLayout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docProps/core.xml" ContentType="application/vnd.openxmlformats-package.core-properties+xml"/>
  <Default Extension="png" ContentType="image/png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colors2.xml" ContentType="application/vnd.openxmlformats-officedocument.drawingml.diagramColors+xml"/>
  <Override PartName="/customXml/itemProps2.xml" ContentType="application/vnd.openxmlformats-officedocument.customXmlProperties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Default Extension="jpeg" ContentType="image/jpeg"/>
  <Default Extension="emf" ContentType="image/x-emf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09" r:id="rId1"/>
  </p:sldMasterIdLst>
  <p:notesMasterIdLst>
    <p:notesMasterId r:id="rId17"/>
  </p:notesMasterIdLst>
  <p:handoutMasterIdLst>
    <p:handoutMasterId r:id="rId18"/>
  </p:handoutMasterIdLst>
  <p:sldIdLst>
    <p:sldId id="256" r:id="rId2"/>
    <p:sldId id="308" r:id="rId3"/>
    <p:sldId id="257" r:id="rId4"/>
    <p:sldId id="258" r:id="rId5"/>
    <p:sldId id="259" r:id="rId6"/>
    <p:sldId id="262" r:id="rId7"/>
    <p:sldId id="264" r:id="rId8"/>
    <p:sldId id="266" r:id="rId9"/>
    <p:sldId id="267" r:id="rId10"/>
    <p:sldId id="305" r:id="rId11"/>
    <p:sldId id="278" r:id="rId12"/>
    <p:sldId id="280" r:id="rId13"/>
    <p:sldId id="307" r:id="rId14"/>
    <p:sldId id="306" r:id="rId15"/>
    <p:sldId id="284" r:id="rId16"/>
  </p:sldIdLst>
  <p:sldSz cx="9144000" cy="6858000" type="screen4x3"/>
  <p:notesSz cx="6797675" cy="9926638"/>
  <p:defaultTextStyle>
    <a:defPPr>
      <a:defRPr lang="en-US"/>
    </a:defPPr>
    <a:lvl1pPr algn="r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r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r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r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r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23E64"/>
    <a:srgbClr val="FFFFCC"/>
    <a:srgbClr val="FFFF00"/>
    <a:srgbClr val="FF8265"/>
    <a:srgbClr val="CC6600"/>
    <a:srgbClr val="CC3300"/>
    <a:srgbClr val="99FF99"/>
    <a:srgbClr val="B2B2B2"/>
    <a:srgbClr val="003366"/>
    <a:srgbClr val="6680D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575" autoAdjust="0"/>
    <p:restoredTop sz="78411" autoAdjust="0"/>
  </p:normalViewPr>
  <p:slideViewPr>
    <p:cSldViewPr>
      <p:cViewPr>
        <p:scale>
          <a:sx n="66" d="100"/>
          <a:sy n="66" d="100"/>
        </p:scale>
        <p:origin x="-1500" y="318"/>
      </p:cViewPr>
      <p:guideLst>
        <p:guide orient="horz" pos="1776"/>
        <p:guide pos="124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1" d="100"/>
          <a:sy n="61" d="100"/>
        </p:scale>
        <p:origin x="-3006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5" Type="http://schemas.openxmlformats.org/officeDocument/2006/relationships/customXml" Target="../customXml/item3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ustomXml" Target="../customXml/item2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customXml" Target="../customXml/item1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79F8EF0-44B3-449B-9A5F-CD2E149CAB23}" type="doc">
      <dgm:prSet loTypeId="urn:microsoft.com/office/officeart/2005/8/layout/target2" loCatId="relationship" qsTypeId="urn:microsoft.com/office/officeart/2005/8/quickstyle/simple4" qsCatId="simple" csTypeId="urn:microsoft.com/office/officeart/2005/8/colors/accent1_3" csCatId="accent1" phldr="1"/>
      <dgm:spPr/>
      <dgm:t>
        <a:bodyPr/>
        <a:lstStyle/>
        <a:p>
          <a:endParaRPr lang="es-ES"/>
        </a:p>
      </dgm:t>
    </dgm:pt>
    <dgm:pt modelId="{995D7BE6-A278-45F1-81A1-D4DF76313820}">
      <dgm:prSet phldrT="[Texto]" custT="1">
        <dgm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>
        <a:xfrm>
          <a:off x="0" y="0"/>
          <a:ext cx="5544616" cy="3528392"/>
        </a:xfrm>
        <a:ln/>
      </dgm:spPr>
      <dgm:t>
        <a:bodyPr/>
        <a:lstStyle/>
        <a:p>
          <a:r>
            <a:rPr lang="es-ES" sz="2800" dirty="0" smtClean="0">
              <a:solidFill>
                <a:sysClr val="windowText" lastClr="000000">
                  <a:lumMod val="75000"/>
                  <a:lumOff val="25000"/>
                </a:sysClr>
              </a:solidFill>
              <a:latin typeface="Arial" pitchFamily="34" charset="0"/>
              <a:ea typeface="+mn-ea"/>
              <a:cs typeface="Arial" pitchFamily="34" charset="0"/>
            </a:rPr>
            <a:t>SCADA LAB</a:t>
          </a:r>
          <a:endParaRPr lang="es-ES" sz="2800" dirty="0">
            <a:solidFill>
              <a:sysClr val="windowText" lastClr="000000">
                <a:lumMod val="75000"/>
                <a:lumOff val="25000"/>
              </a:sysClr>
            </a:solidFill>
            <a:latin typeface="Arial" pitchFamily="34" charset="0"/>
            <a:ea typeface="+mn-ea"/>
            <a:cs typeface="Arial" pitchFamily="34" charset="0"/>
          </a:endParaRPr>
        </a:p>
      </dgm:t>
    </dgm:pt>
    <dgm:pt modelId="{7AD40855-94FB-4CCB-AB0D-2D7326BD8522}" type="parTrans" cxnId="{A508F6BD-1F79-406E-9229-8C238F9BFC3D}">
      <dgm:prSet/>
      <dgm:spPr/>
      <dgm:t>
        <a:bodyPr/>
        <a:lstStyle/>
        <a:p>
          <a:endParaRPr lang="es-ES">
            <a:latin typeface="Arial" pitchFamily="34" charset="0"/>
            <a:cs typeface="Arial" pitchFamily="34" charset="0"/>
          </a:endParaRPr>
        </a:p>
      </dgm:t>
    </dgm:pt>
    <dgm:pt modelId="{CB334E7B-30A4-484E-A015-5D189F9D5B6E}" type="sibTrans" cxnId="{A508F6BD-1F79-406E-9229-8C238F9BFC3D}">
      <dgm:prSet/>
      <dgm:spPr/>
      <dgm:t>
        <a:bodyPr/>
        <a:lstStyle/>
        <a:p>
          <a:endParaRPr lang="es-ES">
            <a:latin typeface="Arial" pitchFamily="34" charset="0"/>
            <a:cs typeface="Arial" pitchFamily="34" charset="0"/>
          </a:endParaRPr>
        </a:p>
      </dgm:t>
    </dgm:pt>
    <dgm:pt modelId="{9D04C9DE-F1B6-461E-8990-AF91E2915C0A}" type="pres">
      <dgm:prSet presAssocID="{479F8EF0-44B3-449B-9A5F-CD2E149CAB23}" presName="Name0" presStyleCnt="0">
        <dgm:presLayoutVars>
          <dgm:chMax val="3"/>
          <dgm:chPref val="1"/>
          <dgm:dir/>
          <dgm:animLvl val="lvl"/>
          <dgm:resizeHandles/>
        </dgm:presLayoutVars>
      </dgm:prSet>
      <dgm:spPr/>
      <dgm:t>
        <a:bodyPr/>
        <a:lstStyle/>
        <a:p>
          <a:endParaRPr lang="es-ES"/>
        </a:p>
      </dgm:t>
    </dgm:pt>
    <dgm:pt modelId="{CC7CD4A6-3EA2-426A-83CD-889C8F64FF53}" type="pres">
      <dgm:prSet presAssocID="{479F8EF0-44B3-449B-9A5F-CD2E149CAB23}" presName="outerBox" presStyleCnt="0"/>
      <dgm:spPr/>
    </dgm:pt>
    <dgm:pt modelId="{4D4EC249-2F40-4CAF-8563-4C604E63F5AA}" type="pres">
      <dgm:prSet presAssocID="{479F8EF0-44B3-449B-9A5F-CD2E149CAB23}" presName="outerBoxParent" presStyleLbl="node1" presStyleIdx="0" presStyleCnt="1" custScaleX="90866" custLinFactNeighborY="2041"/>
      <dgm:spPr>
        <a:prstGeom prst="roundRect">
          <a:avLst>
            <a:gd name="adj" fmla="val 8500"/>
          </a:avLst>
        </a:prstGeom>
      </dgm:spPr>
      <dgm:t>
        <a:bodyPr/>
        <a:lstStyle/>
        <a:p>
          <a:endParaRPr lang="es-ES"/>
        </a:p>
      </dgm:t>
    </dgm:pt>
    <dgm:pt modelId="{A440DF5F-DC98-4CF8-BDD9-F3E21A561224}" type="pres">
      <dgm:prSet presAssocID="{479F8EF0-44B3-449B-9A5F-CD2E149CAB23}" presName="outerBoxChildren" presStyleCnt="0"/>
      <dgm:spPr/>
    </dgm:pt>
  </dgm:ptLst>
  <dgm:cxnLst>
    <dgm:cxn modelId="{27B33857-BDC1-4C0F-9C93-DE94008C516A}" type="presOf" srcId="{479F8EF0-44B3-449B-9A5F-CD2E149CAB23}" destId="{9D04C9DE-F1B6-461E-8990-AF91E2915C0A}" srcOrd="0" destOrd="0" presId="urn:microsoft.com/office/officeart/2005/8/layout/target2"/>
    <dgm:cxn modelId="{A508F6BD-1F79-406E-9229-8C238F9BFC3D}" srcId="{479F8EF0-44B3-449B-9A5F-CD2E149CAB23}" destId="{995D7BE6-A278-45F1-81A1-D4DF76313820}" srcOrd="0" destOrd="0" parTransId="{7AD40855-94FB-4CCB-AB0D-2D7326BD8522}" sibTransId="{CB334E7B-30A4-484E-A015-5D189F9D5B6E}"/>
    <dgm:cxn modelId="{D93CB897-3051-483D-BEAE-471E17FD7C86}" type="presOf" srcId="{995D7BE6-A278-45F1-81A1-D4DF76313820}" destId="{4D4EC249-2F40-4CAF-8563-4C604E63F5AA}" srcOrd="0" destOrd="0" presId="urn:microsoft.com/office/officeart/2005/8/layout/target2"/>
    <dgm:cxn modelId="{B23826FD-38C6-4DCD-BF6D-DC7CE90E99A0}" type="presParOf" srcId="{9D04C9DE-F1B6-461E-8990-AF91E2915C0A}" destId="{CC7CD4A6-3EA2-426A-83CD-889C8F64FF53}" srcOrd="0" destOrd="0" presId="urn:microsoft.com/office/officeart/2005/8/layout/target2"/>
    <dgm:cxn modelId="{7683CA72-8CD6-4CA8-BEBF-D7BD2B21BFB2}" type="presParOf" srcId="{CC7CD4A6-3EA2-426A-83CD-889C8F64FF53}" destId="{4D4EC249-2F40-4CAF-8563-4C604E63F5AA}" srcOrd="0" destOrd="0" presId="urn:microsoft.com/office/officeart/2005/8/layout/target2"/>
    <dgm:cxn modelId="{D8CC6F5E-595D-44BB-ABEF-FD58EE88DFE7}" type="presParOf" srcId="{CC7CD4A6-3EA2-426A-83CD-889C8F64FF53}" destId="{A440DF5F-DC98-4CF8-BDD9-F3E21A561224}" srcOrd="1" destOrd="0" presId="urn:microsoft.com/office/officeart/2005/8/layout/targe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3103B67-CD9F-448D-8713-6B44D59694B8}" type="doc">
      <dgm:prSet loTypeId="urn:microsoft.com/office/officeart/2005/8/layout/hProcess9" loCatId="process" qsTypeId="urn:microsoft.com/office/officeart/2005/8/quickstyle/simple3" qsCatId="simple" csTypeId="urn:microsoft.com/office/officeart/2005/8/colors/accent2_2" csCatId="accent2" phldr="1"/>
      <dgm:spPr/>
      <dgm:t>
        <a:bodyPr/>
        <a:lstStyle/>
        <a:p>
          <a:endParaRPr lang="en-GB"/>
        </a:p>
      </dgm:t>
    </dgm:pt>
    <dgm:pt modelId="{EB30D167-53DB-4B3D-89FD-E33DFCF35B28}">
      <dgm:prSet phldrT="[Texto]"/>
      <dgm:spPr>
        <a:xfrm>
          <a:off x="1468430" y="1874312"/>
          <a:ext cx="1347107" cy="1347107"/>
        </a:xfrm>
        <a:gradFill rotWithShape="0">
          <a:gsLst>
            <a:gs pos="0">
              <a:srgbClr val="C0504D">
                <a:hueOff val="0"/>
                <a:satOff val="0"/>
                <a:lumOff val="0"/>
                <a:alphaOff val="0"/>
                <a:tint val="50000"/>
                <a:satMod val="300000"/>
              </a:srgbClr>
            </a:gs>
            <a:gs pos="35000">
              <a:srgbClr val="C0504D">
                <a:hueOff val="0"/>
                <a:satOff val="0"/>
                <a:lumOff val="0"/>
                <a:alphaOff val="0"/>
                <a:tint val="37000"/>
                <a:satMod val="300000"/>
              </a:srgbClr>
            </a:gs>
            <a:gs pos="100000">
              <a:srgbClr val="C0504D">
                <a:hueOff val="0"/>
                <a:satOff val="0"/>
                <a:lumOff val="0"/>
                <a:alphaOff val="0"/>
                <a:tint val="15000"/>
                <a:satMod val="350000"/>
              </a:srgbClr>
            </a:gs>
          </a:gsLst>
          <a:lin ang="16200000" scaled="1"/>
        </a:gradFill>
        <a:ln>
          <a:noFill/>
        </a:ln>
        <a:effectLst>
          <a:innerShdw blurRad="114300">
            <a:prstClr val="black"/>
          </a:innerShdw>
        </a:effectLst>
        <a:scene3d>
          <a:camera prst="orthographicFront"/>
          <a:lightRig rig="flat" dir="t"/>
        </a:scene3d>
        <a:sp3d prstMaterial="dkEdge">
          <a:bevelT w="8200" h="38100"/>
        </a:sp3d>
      </dgm:spPr>
      <dgm:t>
        <a:bodyPr/>
        <a:lstStyle/>
        <a:p>
          <a:r>
            <a:rPr lang="en-US" dirty="0" smtClean="0">
              <a:solidFill>
                <a:sysClr val="windowText" lastClr="000000"/>
              </a:solidFill>
              <a:latin typeface="Calibri"/>
              <a:ea typeface="+mn-ea"/>
              <a:cs typeface="+mn-cs"/>
            </a:rPr>
            <a:t>STARTING</a:t>
          </a:r>
          <a:br>
            <a:rPr lang="en-US" dirty="0" smtClean="0">
              <a:solidFill>
                <a:sysClr val="windowText" lastClr="000000"/>
              </a:solidFill>
              <a:latin typeface="Calibri"/>
              <a:ea typeface="+mn-ea"/>
              <a:cs typeface="+mn-cs"/>
            </a:rPr>
          </a:br>
          <a:r>
            <a:rPr lang="en-US" dirty="0" smtClean="0">
              <a:solidFill>
                <a:sysClr val="windowText" lastClr="000000"/>
              </a:solidFill>
              <a:latin typeface="Calibri"/>
              <a:ea typeface="+mn-ea"/>
              <a:cs typeface="+mn-cs"/>
            </a:rPr>
            <a:t>POINTS</a:t>
          </a:r>
          <a:endParaRPr lang="en-GB" dirty="0">
            <a:solidFill>
              <a:sysClr val="windowText" lastClr="000000"/>
            </a:solidFill>
            <a:latin typeface="Calibri"/>
            <a:ea typeface="+mn-ea"/>
            <a:cs typeface="+mn-cs"/>
          </a:endParaRPr>
        </a:p>
      </dgm:t>
    </dgm:pt>
    <dgm:pt modelId="{66FF7354-8226-464E-9702-C9B68FBD9766}" type="sibTrans" cxnId="{18EE9100-827E-445A-BD08-0CCF4B242079}">
      <dgm:prSet/>
      <dgm:spPr/>
      <dgm:t>
        <a:bodyPr/>
        <a:lstStyle/>
        <a:p>
          <a:endParaRPr lang="en-GB"/>
        </a:p>
      </dgm:t>
    </dgm:pt>
    <dgm:pt modelId="{C121B4A9-B586-4DDE-A19C-2B1EE5A3031D}" type="parTrans" cxnId="{18EE9100-827E-445A-BD08-0CCF4B242079}">
      <dgm:prSet/>
      <dgm:spPr/>
      <dgm:t>
        <a:bodyPr/>
        <a:lstStyle/>
        <a:p>
          <a:endParaRPr lang="en-GB"/>
        </a:p>
      </dgm:t>
    </dgm:pt>
    <dgm:pt modelId="{8E65C20F-25CF-460B-8965-7D4C58FA341D}" type="pres">
      <dgm:prSet presAssocID="{33103B67-CD9F-448D-8713-6B44D59694B8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313E0A36-DF9B-4205-89EB-3C594E25A43A}" type="pres">
      <dgm:prSet presAssocID="{33103B67-CD9F-448D-8713-6B44D59694B8}" presName="arrow" presStyleLbl="bgShp" presStyleIdx="0" presStyleCnt="1" custLinFactNeighborX="-54575" custLinFactNeighborY="-17735"/>
      <dgm:spPr/>
    </dgm:pt>
    <dgm:pt modelId="{142FD081-756B-4BAA-9B7E-CDA4678FDE14}" type="pres">
      <dgm:prSet presAssocID="{33103B67-CD9F-448D-8713-6B44D59694B8}" presName="linearProcess" presStyleCnt="0"/>
      <dgm:spPr/>
    </dgm:pt>
    <dgm:pt modelId="{00DF1D8E-C0F0-490C-9256-78B507115C27}" type="pres">
      <dgm:prSet presAssocID="{EB30D167-53DB-4B3D-89FD-E33DFCF35B28}" presName="textNode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93E84A2E-CFBF-43E0-A2F3-29707DC05057}" type="presOf" srcId="{33103B67-CD9F-448D-8713-6B44D59694B8}" destId="{8E65C20F-25CF-460B-8965-7D4C58FA341D}" srcOrd="0" destOrd="0" presId="urn:microsoft.com/office/officeart/2005/8/layout/hProcess9"/>
    <dgm:cxn modelId="{18EE9100-827E-445A-BD08-0CCF4B242079}" srcId="{33103B67-CD9F-448D-8713-6B44D59694B8}" destId="{EB30D167-53DB-4B3D-89FD-E33DFCF35B28}" srcOrd="0" destOrd="0" parTransId="{C121B4A9-B586-4DDE-A19C-2B1EE5A3031D}" sibTransId="{66FF7354-8226-464E-9702-C9B68FBD9766}"/>
    <dgm:cxn modelId="{895BA6F7-15FB-4533-8C64-439A91D5A440}" type="presOf" srcId="{EB30D167-53DB-4B3D-89FD-E33DFCF35B28}" destId="{00DF1D8E-C0F0-490C-9256-78B507115C27}" srcOrd="0" destOrd="0" presId="urn:microsoft.com/office/officeart/2005/8/layout/hProcess9"/>
    <dgm:cxn modelId="{8FD57B7E-51B0-424F-92E6-07817FA54D2C}" type="presParOf" srcId="{8E65C20F-25CF-460B-8965-7D4C58FA341D}" destId="{313E0A36-DF9B-4205-89EB-3C594E25A43A}" srcOrd="0" destOrd="0" presId="urn:microsoft.com/office/officeart/2005/8/layout/hProcess9"/>
    <dgm:cxn modelId="{0D14761D-3626-4090-9B90-8CDEEED1819A}" type="presParOf" srcId="{8E65C20F-25CF-460B-8965-7D4C58FA341D}" destId="{142FD081-756B-4BAA-9B7E-CDA4678FDE14}" srcOrd="1" destOrd="0" presId="urn:microsoft.com/office/officeart/2005/8/layout/hProcess9"/>
    <dgm:cxn modelId="{15379F8C-5AC1-480B-9B7E-61A6B820F989}" type="presParOf" srcId="{142FD081-756B-4BAA-9B7E-CDA4678FDE14}" destId="{00DF1D8E-C0F0-490C-9256-78B507115C27}" srcOrd="0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D4EC249-2F40-4CAF-8563-4C604E63F5AA}">
      <dsp:nvSpPr>
        <dsp:cNvPr id="0" name=""/>
        <dsp:cNvSpPr/>
      </dsp:nvSpPr>
      <dsp:spPr>
        <a:xfrm>
          <a:off x="288036" y="0"/>
          <a:ext cx="5730845" cy="3960440"/>
        </a:xfrm>
        <a:prstGeom prst="roundRect">
          <a:avLst>
            <a:gd name="adj" fmla="val 8500"/>
          </a:avLst>
        </a:prstGeom>
        <a:solidFill>
          <a:schemeClr val="accent3"/>
        </a:solidFill>
        <a:ln w="25400" cap="flat" cmpd="sng" algn="ctr">
          <a:solidFill>
            <a:schemeClr val="accent3">
              <a:shade val="50000"/>
            </a:schemeClr>
          </a:solidFill>
          <a:prstDash val="solid"/>
        </a:ln>
        <a:effectLst/>
      </dsp:spPr>
      <dsp:style>
        <a:lnRef idx="2">
          <a:schemeClr val="accent3">
            <a:shade val="50000"/>
          </a:schemeClr>
        </a:lnRef>
        <a:fillRef idx="1">
          <a:schemeClr val="accent3"/>
        </a:fillRef>
        <a:effectRef idx="0">
          <a:schemeClr val="accent3"/>
        </a:effectRef>
        <a:fontRef idx="minor">
          <a:schemeClr val="lt1"/>
        </a:fontRef>
      </dsp:style>
      <dsp:txBody>
        <a:bodyPr spcFirstLastPara="0" vert="horz" wrap="square" lIns="106680" tIns="106680" rIns="106680" bIns="2445022" numCol="1" spcCol="1270" anchor="t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800" kern="1200" dirty="0" smtClean="0">
              <a:solidFill>
                <a:sysClr val="windowText" lastClr="000000">
                  <a:lumMod val="75000"/>
                  <a:lumOff val="25000"/>
                </a:sysClr>
              </a:solidFill>
              <a:latin typeface="Arial" pitchFamily="34" charset="0"/>
              <a:ea typeface="+mn-ea"/>
              <a:cs typeface="Arial" pitchFamily="34" charset="0"/>
            </a:rPr>
            <a:t>SCADA LAB</a:t>
          </a:r>
          <a:endParaRPr lang="es-ES" sz="2800" kern="1200" dirty="0">
            <a:solidFill>
              <a:sysClr val="windowText" lastClr="000000">
                <a:lumMod val="75000"/>
                <a:lumOff val="25000"/>
              </a:sysClr>
            </a:solidFill>
            <a:latin typeface="Arial" pitchFamily="34" charset="0"/>
            <a:ea typeface="+mn-ea"/>
            <a:cs typeface="Arial" pitchFamily="34" charset="0"/>
          </a:endParaRPr>
        </a:p>
      </dsp:txBody>
      <dsp:txXfrm>
        <a:off x="386634" y="98598"/>
        <a:ext cx="5533649" cy="376324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13E0A36-DF9B-4205-89EB-3C594E25A43A}">
      <dsp:nvSpPr>
        <dsp:cNvPr id="0" name=""/>
        <dsp:cNvSpPr/>
      </dsp:nvSpPr>
      <dsp:spPr>
        <a:xfrm>
          <a:off x="0" y="0"/>
          <a:ext cx="1101722" cy="1218055"/>
        </a:xfrm>
        <a:prstGeom prst="rightArrow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130000" dist="101600" dir="2700000" algn="tl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00DF1D8E-C0F0-490C-9256-78B507115C27}">
      <dsp:nvSpPr>
        <dsp:cNvPr id="0" name=""/>
        <dsp:cNvSpPr/>
      </dsp:nvSpPr>
      <dsp:spPr>
        <a:xfrm>
          <a:off x="269354" y="365416"/>
          <a:ext cx="757434" cy="487222"/>
        </a:xfrm>
        <a:prstGeom prst="roundRect">
          <a:avLst/>
        </a:prstGeom>
        <a:gradFill rotWithShape="0">
          <a:gsLst>
            <a:gs pos="0">
              <a:srgbClr val="C0504D">
                <a:hueOff val="0"/>
                <a:satOff val="0"/>
                <a:lumOff val="0"/>
                <a:alphaOff val="0"/>
                <a:tint val="50000"/>
                <a:satMod val="300000"/>
              </a:srgbClr>
            </a:gs>
            <a:gs pos="35000">
              <a:srgbClr val="C0504D">
                <a:hueOff val="0"/>
                <a:satOff val="0"/>
                <a:lumOff val="0"/>
                <a:alphaOff val="0"/>
                <a:tint val="37000"/>
                <a:satMod val="300000"/>
              </a:srgbClr>
            </a:gs>
            <a:gs pos="100000">
              <a:srgbClr val="C0504D">
                <a:hueOff val="0"/>
                <a:satOff val="0"/>
                <a:lumOff val="0"/>
                <a:alphaOff val="0"/>
                <a:tint val="15000"/>
                <a:satMod val="350000"/>
              </a:srgbClr>
            </a:gs>
          </a:gsLst>
          <a:lin ang="16200000" scaled="1"/>
        </a:gradFill>
        <a:ln>
          <a:noFill/>
        </a:ln>
        <a:effectLst>
          <a:innerShdw blurRad="114300">
            <a:prstClr val="black"/>
          </a:inn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>
              <a:solidFill>
                <a:sysClr val="windowText" lastClr="000000"/>
              </a:solidFill>
              <a:latin typeface="Calibri"/>
              <a:ea typeface="+mn-ea"/>
              <a:cs typeface="+mn-cs"/>
            </a:rPr>
            <a:t>STARTING</a:t>
          </a:r>
          <a:br>
            <a:rPr lang="en-US" sz="1200" kern="1200" dirty="0" smtClean="0">
              <a:solidFill>
                <a:sysClr val="windowText" lastClr="000000"/>
              </a:solidFill>
              <a:latin typeface="Calibri"/>
              <a:ea typeface="+mn-ea"/>
              <a:cs typeface="+mn-cs"/>
            </a:rPr>
          </a:br>
          <a:r>
            <a:rPr lang="en-US" sz="1200" kern="1200" dirty="0" smtClean="0">
              <a:solidFill>
                <a:sysClr val="windowText" lastClr="000000"/>
              </a:solidFill>
              <a:latin typeface="Calibri"/>
              <a:ea typeface="+mn-ea"/>
              <a:cs typeface="+mn-cs"/>
            </a:rPr>
            <a:t>POINTS</a:t>
          </a:r>
          <a:endParaRPr lang="en-GB" sz="1200" kern="1200" dirty="0">
            <a:solidFill>
              <a:sysClr val="windowText" lastClr="000000"/>
            </a:solidFill>
            <a:latin typeface="Calibri"/>
            <a:ea typeface="+mn-ea"/>
            <a:cs typeface="+mn-cs"/>
          </a:endParaRPr>
        </a:p>
      </dsp:txBody>
      <dsp:txXfrm>
        <a:off x="293138" y="389200"/>
        <a:ext cx="709866" cy="43965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target2">
  <dgm:title val=""/>
  <dgm:desc val=""/>
  <dgm:catLst>
    <dgm:cat type="relationship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chMax val="3"/>
      <dgm:chPref val="1"/>
      <dgm:dir/>
      <dgm:animLvl val="lvl"/>
      <dgm:resizeHandles/>
    </dgm:varLst>
    <dgm:alg type="composite">
      <dgm:param type="horzAlign" val="none"/>
      <dgm:param type="vertAlign" val="none"/>
    </dgm:alg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 ch" ptType="node node" st="1 1" cnt="1 0" func="cnt" op="gt" val="0">
            <dgm:choose name="Name5">
              <dgm:if name="Name6" axis="ch ch" ptType="node node" st="2 1" cnt="1 0" func="cnt" op="gt" val="0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2"/>
                  <dgm:constr type="t" for="ch" forName="middleBox" refType="h" fact="0.25"/>
                  <dgm:constr type="w" for="ch" forName="middleBox" refType="w" fact="0.775"/>
                  <dgm:constr type="h" for="ch" forName="middleBox" refType="h" fact="0.7"/>
                  <dgm:constr type="l" for="ch" forName="centerBox" refType="w" fact="0.395"/>
                  <dgm:constr type="t" for="ch" forName="centerBox" refType="h" fact="0.5"/>
                  <dgm:constr type="w" for="ch" forName="centerBox" refType="w" fact="0.555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if>
              <dgm:else name="Name7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2"/>
                  <dgm:constr type="t" for="ch" forName="middleBox" refType="h" fact="0.25"/>
                  <dgm:constr type="w" for="ch" forName="middleBox" refType="w" fact="0.775"/>
                  <dgm:constr type="h" for="ch" forName="middleBox" refType="h" fact="0.7"/>
                  <dgm:constr type="l" for="ch" forName="centerBox" refType="w" fact="0.225"/>
                  <dgm:constr type="t" for="ch" forName="centerBox" refType="h" fact="0.5"/>
                  <dgm:constr type="w" for="ch" forName="centerBox" refType="w" fact="0.725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else>
            </dgm:choose>
          </dgm:if>
          <dgm:else name="Name8">
            <dgm:choose name="Name9">
              <dgm:if name="Name10" axis="ch ch" ptType="node node" st="2 1" cnt="1 0" func="cnt" op="gt" val="0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95"/>
                  <dgm:constr type="h" for="ch" forName="middleBox" refType="h" fact="0.7"/>
                  <dgm:constr type="l" for="ch" forName="centerBox" refType="w" fact="0.26"/>
                  <dgm:constr type="t" for="ch" forName="centerBox" refType="h" fact="0.5"/>
                  <dgm:constr type="w" for="ch" forName="centerBox" refType="w" fact="0.69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if>
              <dgm:else name="Name11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9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9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else>
            </dgm:choose>
          </dgm:else>
        </dgm:choose>
      </dgm:if>
      <dgm:else name="Name12">
        <dgm:choose name="Name13">
          <dgm:if name="Name14" axis="ch ch" ptType="node node" st="1 1" cnt="1 0" func="cnt" op="gt" val="0">
            <dgm:choose name="Name15">
              <dgm:if name="Name16" axis="ch ch" ptType="node node" st="2 1" cnt="1 0" func="cnt" op="gt" val="0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77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55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if>
              <dgm:else name="Name17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77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725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else>
            </dgm:choose>
          </dgm:if>
          <dgm:else name="Name18">
            <dgm:choose name="Name19">
              <dgm:if name="Name20" axis="ch ch" ptType="node node" st="2 1" cnt="1 0" func="cnt" op="gt" val="0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9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69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if>
              <dgm:else name="Name21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9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9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else>
            </dgm:choose>
          </dgm:else>
        </dgm:choose>
      </dgm:else>
    </dgm:choose>
    <dgm:ruleLst/>
    <dgm:choose name="Name22">
      <dgm:if name="Name23" axis="root ch" ptType="all node" st="1 1" cnt="0 0" func="cnt" op="gte" val="1">
        <dgm:layoutNode name="outerBox" styleLbl="node1">
          <dgm:alg type="composite">
            <dgm:param type="horzAlign" val="none"/>
            <dgm:param type="vertAlign" val="none"/>
          </dgm:alg>
          <dgm:shape xmlns:r="http://schemas.openxmlformats.org/officeDocument/2006/relationships" r:blip="">
            <dgm:adjLst/>
          </dgm:shape>
          <dgm:presOf/>
          <dgm:choose name="Name24">
            <dgm:if name="Name25" axis="root ch" ptType="all node" st="1 1" cnt="0 0" func="cnt" op="gt" val="1">
              <dgm:choose name="Name26">
                <dgm:if name="Name27" func="var" arg="dir" op="equ" val="norm">
                  <dgm:constrLst>
                    <dgm:constr type="l" for="ch" forName="outerBoxParent"/>
                    <dgm:constr type="t" for="ch" forName="outerBoxParent"/>
                    <dgm:constr type="w" for="ch" forName="outerBoxParent" refType="w"/>
                    <dgm:constr type="h" for="ch" forName="outerBoxParent" refType="h"/>
                    <dgm:constr type="bMarg" for="ch" forName="outerBoxParent" refType="h" fact="2.2"/>
                    <dgm:constr type="l" for="ch" forName="outerBoxChildren" refType="w" fact="0.025"/>
                    <dgm:constr type="t" for="ch" forName="outerBoxChildren" refType="h" fact="0.25"/>
                    <dgm:constr type="w" for="ch" forName="outerBoxChildren" refType="w" fact="0.15"/>
                    <dgm:constr type="h" for="ch" forName="outerBoxChildren" refType="h" fact="0.7"/>
                  </dgm:constrLst>
                </dgm:if>
                <dgm:else name="Name28">
                  <dgm:constrLst>
                    <dgm:constr type="l" for="ch" forName="outerBoxParent"/>
                    <dgm:constr type="t" for="ch" forName="outerBoxParent"/>
                    <dgm:constr type="w" for="ch" forName="outerBoxParent" refType="w"/>
                    <dgm:constr type="h" for="ch" forName="outerBoxParent" refType="h"/>
                    <dgm:constr type="bMarg" for="ch" forName="outerBoxParent" refType="h" fact="2.2"/>
                    <dgm:constr type="l" for="ch" forName="outerBoxChildren" refType="w" fact="0.825"/>
                    <dgm:constr type="t" for="ch" forName="outerBoxChildren" refType="h" fact="0.25"/>
                    <dgm:constr type="w" for="ch" forName="outerBoxChildren" refType="w" fact="0.15"/>
                    <dgm:constr type="h" for="ch" forName="outerBoxChildren" refType="h" fact="0.7"/>
                  </dgm:constrLst>
                </dgm:else>
              </dgm:choose>
            </dgm:if>
            <dgm:else name="Name29">
              <dgm:constrLst>
                <dgm:constr type="l" for="ch" forName="outerBoxParent"/>
                <dgm:constr type="t" for="ch" forName="outerBoxParent"/>
                <dgm:constr type="w" for="ch" forName="outerBoxParent" refType="w"/>
                <dgm:constr type="h" for="ch" forName="outerBoxParent" refType="h"/>
                <dgm:constr type="bMarg" for="ch" forName="outerBoxParent" refType="h" fact="1.75"/>
                <dgm:constr type="l" for="ch" forName="outerBoxChildren" refType="w" fact="0.025"/>
                <dgm:constr type="t" for="ch" forName="outerBoxChildren" refType="h" fact="0.45"/>
                <dgm:constr type="w" for="ch" forName="outerBoxChildren" refType="w" fact="0.95"/>
                <dgm:constr type="h" for="ch" forName="outerBoxChildren" refType="h" fact="0.45"/>
              </dgm:constrLst>
            </dgm:else>
          </dgm:choose>
          <dgm:ruleLst/>
          <dgm:layoutNode name="outerBoxParent" styleLbl="node1">
            <dgm:alg type="tx">
              <dgm:param type="txAnchorVert" val="t"/>
              <dgm:param type="parTxLTRAlign" val="l"/>
              <dgm:param type="parTxRTLAlign" val="r"/>
            </dgm:alg>
            <dgm:shape xmlns:r="http://schemas.openxmlformats.org/officeDocument/2006/relationships" type="roundRect" r:blip="">
              <dgm:adjLst>
                <dgm:adj idx="1" val="0.085"/>
              </dgm:adjLst>
            </dgm:shape>
            <dgm:presOf axis="ch" ptType="node" cnt="1"/>
            <dgm:constrLst>
              <dgm:constr type="t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  <dgm:layoutNode name="outerBoxChildren">
            <dgm:choose name="Name30">
              <dgm:if name="Name31" axis="root ch" ptType="all node" st="1 1" cnt="0 0" func="cnt" op="gt" val="1">
                <dgm:alg type="lin">
                  <dgm:param type="linDir" val="fromT"/>
                  <dgm:param type="vertAlign" val="t"/>
                </dgm:alg>
              </dgm:if>
              <dgm:else name="Name32">
                <dgm:choose name="Name33">
                  <dgm:if name="Name34" func="var" arg="dir" op="equ" val="norm">
                    <dgm:alg type="lin">
                      <dgm:param type="horzAlign" val="l"/>
                    </dgm:alg>
                  </dgm:if>
                  <dgm:else name="Name35">
                    <dgm:alg type="lin">
                      <dgm:param type="linDir" val="fromR"/>
                      <dgm:param type="horzAlign" val="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>
              <dgm:constr type="w" for="ch" forName="oChild" refType="w"/>
              <dgm:constr type="h" for="ch" forName="oChild" refType="h"/>
            </dgm:constrLst>
            <dgm:ruleLst/>
            <dgm:forEach name="Name36" axis="ch ch" ptType="node node" st="1 1" cnt="1 0">
              <dgm:layoutNode name="oChild" styleLbl="fgAcc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forEach name="Name37" axis="followSib" ptType="sibTrans" cnt="1">
                <dgm:layoutNode name="outerSibTrans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userA"/>
                    <dgm:constr type="w" refType="userA" fact="0.015"/>
                    <dgm:constr type="h" refType="userA" fact="0.015"/>
                  </dgm:constrLst>
                  <dgm:ruleLst/>
                </dgm:layoutNode>
              </dgm:forEach>
            </dgm:forEach>
          </dgm:layoutNode>
        </dgm:layoutNode>
      </dgm:if>
      <dgm:else name="Name38"/>
    </dgm:choose>
    <dgm:choose name="Name39">
      <dgm:if name="Name40" axis="root ch" ptType="all node" st="1 1" cnt="0 0" func="cnt" op="gte" val="2">
        <dgm:layoutNode name="middleBox">
          <dgm:alg type="composite">
            <dgm:param type="horzAlign" val="none"/>
            <dgm:param type="vertAlign" val="none"/>
          </dgm:alg>
          <dgm:shape xmlns:r="http://schemas.openxmlformats.org/officeDocument/2006/relationships" r:blip="">
            <dgm:adjLst/>
          </dgm:shape>
          <dgm:presOf/>
          <dgm:choose name="Name41">
            <dgm:if name="Name42" axis="root ch" ptType="all node" st="1 1" cnt="0 0" func="cnt" op="gt" val="2">
              <dgm:choose name="Name43">
                <dgm:if name="Name44" func="var" arg="dir" op="equ" val="norm">
                  <dgm:constrLst>
                    <dgm:constr type="l" for="ch" forName="middleBoxParent"/>
                    <dgm:constr type="t" for="ch" forName="middleBoxParent"/>
                    <dgm:constr type="w" for="ch" forName="middleBoxParent" refType="w"/>
                    <dgm:constr type="h" for="ch" forName="middleBoxParent" refType="h"/>
                    <dgm:constr type="bMarg" for="ch" forName="middleBoxParent" refType="h" fact="1.8"/>
                    <dgm:constr type="l" for="ch" forName="middleBoxChildren" refType="w" fact="0.025"/>
                    <dgm:constr type="t" for="ch" forName="middleBoxChildren" refType="h" fact="0.35"/>
                    <dgm:constr type="w" for="ch" forName="middleBoxChildren" refType="w" fact="0.2"/>
                    <dgm:constr type="h" for="ch" forName="middleBoxChildren" refType="h" fact="0.575"/>
                  </dgm:constrLst>
                </dgm:if>
                <dgm:else name="Name45">
                  <dgm:constrLst>
                    <dgm:constr type="l" for="ch" forName="middleBoxParent"/>
                    <dgm:constr type="t" for="ch" forName="middleBoxParent"/>
                    <dgm:constr type="w" for="ch" forName="middleBoxParent" refType="w"/>
                    <dgm:constr type="h" for="ch" forName="middleBoxParent" refType="h"/>
                    <dgm:constr type="bMarg" for="ch" forName="middleBoxParent" refType="h" fact="1.8"/>
                    <dgm:constr type="l" for="ch" forName="middleBoxChildren" refType="w" fact="0.775"/>
                    <dgm:constr type="t" for="ch" forName="middleBoxChildren" refType="h" fact="0.35"/>
                    <dgm:constr type="w" for="ch" forName="middleBoxChildren" refType="w" fact="0.2"/>
                    <dgm:constr type="h" for="ch" forName="middleBoxChildren" refType="h" fact="0.575"/>
                  </dgm:constrLst>
                </dgm:else>
              </dgm:choose>
            </dgm:if>
            <dgm:else name="Name46">
              <dgm:constrLst>
                <dgm:constr type="l" for="ch" forName="middleBoxParent"/>
                <dgm:constr type="t" for="ch" forName="middleBoxParent"/>
                <dgm:constr type="w" for="ch" forName="middleBoxParent" refType="w"/>
                <dgm:constr type="h" for="ch" forName="middleBoxParent" refType="h"/>
                <dgm:constr type="bMarg" for="ch" forName="middleBoxParent" refType="h" fact="1.8"/>
                <dgm:constr type="l" for="ch" forName="middleBoxChildren" refType="w" fact="0.025"/>
                <dgm:constr type="t" for="ch" forName="middleBoxChildren" refType="h" fact="0.45"/>
                <dgm:constr type="w" for="ch" forName="middleBoxChildren" refType="w" fact="0.95"/>
                <dgm:constr type="h" for="ch" forName="middleBoxChildren" refType="h" fact="0.45"/>
              </dgm:constrLst>
            </dgm:else>
          </dgm:choose>
          <dgm:ruleLst/>
          <dgm:layoutNode name="middleBoxParent" styleLbl="node1">
            <dgm:alg type="tx">
              <dgm:param type="txAnchorVert" val="t"/>
              <dgm:param type="parTxLTRAlign" val="l"/>
              <dgm:param type="parTxRTLAlign" val="r"/>
            </dgm:alg>
            <dgm:shape xmlns:r="http://schemas.openxmlformats.org/officeDocument/2006/relationships" type="roundRect" r:blip="">
              <dgm:adjLst>
                <dgm:adj idx="1" val="0.105"/>
              </dgm:adjLst>
            </dgm:shape>
            <dgm:presOf axis="ch" ptType="node" st="2" cnt="1"/>
            <dgm:constrLst>
              <dgm:constr type="t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  <dgm:layoutNode name="middleBoxChildren">
            <dgm:choose name="Name47">
              <dgm:if name="Name48" axis="root ch" ptType="all node" st="1 1" cnt="0 0" func="cnt" op="gt" val="2">
                <dgm:alg type="lin">
                  <dgm:param type="linDir" val="fromT"/>
                  <dgm:param type="vertAlign" val="t"/>
                </dgm:alg>
              </dgm:if>
              <dgm:else name="Name49">
                <dgm:choose name="Name50">
                  <dgm:if name="Name51" func="var" arg="dir" op="equ" val="norm">
                    <dgm:alg type="lin">
                      <dgm:param type="horzAlign" val="l"/>
                    </dgm:alg>
                  </dgm:if>
                  <dgm:else name="Name52">
                    <dgm:alg type="lin">
                      <dgm:param type="linDir" val="fromR"/>
                      <dgm:param type="horzAlign" val="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>
              <dgm:constr type="w" for="ch" forName="mChild" refType="w"/>
              <dgm:constr type="h" for="ch" forName="mChild" refType="h"/>
            </dgm:constrLst>
            <dgm:ruleLst/>
            <dgm:forEach name="Name53" axis="ch ch" ptType="node node" st="2 1" cnt="1 0">
              <dgm:layoutNode name="mChild" styleLbl="fgAcc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forEach name="Name54" axis="followSib" ptType="sibTrans" cnt="1">
                <dgm:layoutNode name="middleSibTrans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userA"/>
                    <dgm:constr type="w" refType="userA" fact="0.015"/>
                    <dgm:constr type="h" refType="userA" fact="0.015"/>
                  </dgm:constrLst>
                  <dgm:ruleLst/>
                </dgm:layoutNode>
              </dgm:forEach>
            </dgm:forEach>
          </dgm:layoutNode>
        </dgm:layoutNode>
      </dgm:if>
      <dgm:else name="Name55"/>
    </dgm:choose>
    <dgm:choose name="Name56">
      <dgm:if name="Name57" axis="root ch" ptType="all node" st="1 1" cnt="0 0" func="cnt" op="gte" val="3">
        <dgm:layoutNode name="centerBox">
          <dgm:alg type="composite">
            <dgm:param type="horzAlign" val="none"/>
            <dgm:param type="vertAlign" val="none"/>
          </dgm:alg>
          <dgm:shape xmlns:r="http://schemas.openxmlformats.org/officeDocument/2006/relationships" r:blip="">
            <dgm:adjLst/>
          </dgm:shape>
          <dgm:presOf/>
          <dgm:choose name="Name58">
            <dgm:if name="Name59" axis="ch ch" ptType="node node" st="3 1" cnt="1 0" func="cnt" op="gt" val="0">
              <dgm:constrLst>
                <dgm:constr type="l" for="ch" forName="centerBoxParent"/>
                <dgm:constr type="t" for="ch" forName="centerBoxParent"/>
                <dgm:constr type="w" for="ch" forName="centerBoxParent" refType="w"/>
                <dgm:constr type="h" for="ch" forName="centerBoxParent" refType="h"/>
                <dgm:constr type="bMarg" for="ch" forName="centerBoxParent" refType="h" fact="1.6"/>
                <dgm:constr type="l" for="ch" forName="centerBoxChildren" refType="w" fact="0.025"/>
                <dgm:constr type="t" for="ch" forName="centerBoxChildren" refType="h" fact="0.45"/>
                <dgm:constr type="w" for="ch" forName="centerBoxChildren" refType="w" fact="0.95"/>
                <dgm:constr type="h" for="ch" forName="centerBoxChildren" refType="h" fact="0.45"/>
              </dgm:constrLst>
            </dgm:if>
            <dgm:else name="Name60">
              <dgm:constrLst>
                <dgm:constr type="l" for="ch" forName="centerBoxParent"/>
                <dgm:constr type="t" for="ch" forName="centerBoxParent"/>
                <dgm:constr type="w" for="ch" forName="centerBoxParent" refType="w"/>
                <dgm:constr type="h" for="ch" forName="centerBoxParent" refType="h"/>
              </dgm:constrLst>
            </dgm:else>
          </dgm:choose>
          <dgm:ruleLst/>
          <dgm:layoutNode name="centerBoxParent" styleLbl="node1">
            <dgm:alg type="tx">
              <dgm:param type="txAnchorVert" val="t"/>
              <dgm:param type="parTxLTRAlign" val="l"/>
              <dgm:param type="parTxRTLAlign" val="r"/>
            </dgm:alg>
            <dgm:shape xmlns:r="http://schemas.openxmlformats.org/officeDocument/2006/relationships" type="roundRect" r:blip="">
              <dgm:adjLst>
                <dgm:adj idx="1" val="0.105"/>
              </dgm:adjLst>
            </dgm:shape>
            <dgm:presOf axis="ch" ptType="node" st="3" cnt="1"/>
            <dgm:constrLst>
              <dgm:constr type="t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  <dgm:choose name="Name61">
            <dgm:if name="Name62" axis="ch ch" ptType="node node" st="3 1" cnt="1 0" func="cnt" op="gt" val="0">
              <dgm:layoutNode name="centerBoxChildren">
                <dgm:choose name="Name63">
                  <dgm:if name="Name64" func="var" arg="dir" op="equ" val="norm">
                    <dgm:alg type="lin">
                      <dgm:param type="horzAlign" val="l"/>
                    </dgm:alg>
                  </dgm:if>
                  <dgm:else name="Name65">
                    <dgm:alg type="lin">
                      <dgm:param type="linDir" val="fromR"/>
                      <dgm:param type="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cChild" refType="w"/>
                  <dgm:constr type="h" for="ch" forName="cChild" refType="h"/>
                </dgm:constrLst>
                <dgm:ruleLst/>
                <dgm:forEach name="Name66" axis="ch ch" ptType="node node" st="3 1" cnt="1 0">
                  <dgm:layoutNode name="cChild" styleLbl="fgAcc1">
                    <dgm:varLst>
                      <dgm:bulletEnabled val="1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05"/>
                      </dgm:adjLst>
                    </dgm:shape>
                    <dgm:presOf axis="desOrSelf" ptType="node"/>
                    <dgm:constrLst>
                      <dgm:constr type="tMarg" refType="primFontSz" fact="0.3"/>
                      <dgm:constr type="bMarg" refType="primFontSz" fact="0.3"/>
                      <dgm:constr type="lMarg" refType="primFontSz" fact="0.3"/>
                      <dgm:constr type="rMarg" refType="primFontSz" fact="0.3"/>
                    </dgm:constrLst>
                    <dgm:ruleLst>
                      <dgm:rule type="primFontSz" val="5" fact="NaN" max="NaN"/>
                    </dgm:ruleLst>
                  </dgm:layoutNode>
                  <dgm:forEach name="Name67" axis="followSib" ptType="sibTrans" cnt="1">
                    <dgm:layoutNode name="centerSibTrans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  <dgm:constrLst>
                        <dgm:constr type="userA"/>
                        <dgm:constr type="w" refType="userA" fact="0.015"/>
                        <dgm:constr type="h" refType="userA" fact="0.015"/>
                      </dgm:constrLst>
                      <dgm:ruleLst/>
                    </dgm:layoutNode>
                  </dgm:forEach>
                </dgm:forEach>
              </dgm:layoutNode>
            </dgm:if>
            <dgm:else name="Name68"/>
          </dgm:choose>
        </dgm:layoutNode>
      </dgm:if>
      <dgm:else name="Name69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5222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1275" y="0"/>
            <a:ext cx="2946400" cy="496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5222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9831"/>
            <a:ext cx="2946400" cy="4968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5222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1275" y="9429831"/>
            <a:ext cx="2946400" cy="4968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fld id="{2E1F8108-88BB-4285-8D7D-EC04934F6098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264952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56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4956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275" y="0"/>
            <a:ext cx="2946400" cy="496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5018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56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463" y="4714122"/>
            <a:ext cx="4984750" cy="4468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 smtClean="0"/>
              <a:t>Cliquez pour 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</a:p>
        </p:txBody>
      </p:sp>
      <p:sp>
        <p:nvSpPr>
          <p:cNvPr id="4956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831"/>
            <a:ext cx="2946400" cy="4968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4956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275" y="9429831"/>
            <a:ext cx="2946400" cy="4968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fld id="{08A56C1C-0877-4487-B3DE-465B0331A14C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6634546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8A56C1C-0877-4487-B3DE-465B0331A14C}" type="slidenum">
              <a:rPr lang="fr-FR" smtClean="0"/>
              <a:pPr>
                <a:defRPr/>
              </a:pPr>
              <a:t>1</a:t>
            </a:fld>
            <a:endParaRPr lang="fr-FR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sz="1200" kern="1200" dirty="0">
              <a:solidFill>
                <a:schemeClr val="tx1"/>
              </a:solidFill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8A56C1C-0877-4487-B3DE-465B0331A14C}" type="slidenum">
              <a:rPr lang="fr-FR" smtClean="0"/>
              <a:pPr>
                <a:defRPr/>
              </a:pPr>
              <a:t>11</a:t>
            </a:fld>
            <a:endParaRPr lang="fr-FR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1"/>
            <a:endParaRPr lang="es-ES" sz="1200" kern="1200" dirty="0" smtClean="0">
              <a:solidFill>
                <a:schemeClr val="tx1"/>
              </a:solidFill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8A56C1C-0877-4487-B3DE-465B0331A14C}" type="slidenum">
              <a:rPr lang="fr-FR" smtClean="0"/>
              <a:pPr>
                <a:defRPr/>
              </a:pPr>
              <a:t>12</a:t>
            </a:fld>
            <a:endParaRPr lang="fr-FR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1"/>
            <a:endParaRPr lang="es-ES" sz="1200" kern="1200" dirty="0" smtClean="0">
              <a:solidFill>
                <a:schemeClr val="tx1"/>
              </a:solidFill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8A56C1C-0877-4487-B3DE-465B0331A14C}" type="slidenum">
              <a:rPr lang="fr-FR" smtClean="0"/>
              <a:pPr>
                <a:defRPr/>
              </a:pPr>
              <a:t>13</a:t>
            </a:fld>
            <a:endParaRPr lang="fr-FR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1"/>
            <a:endParaRPr lang="es-ES" sz="1200" kern="1200" dirty="0" smtClean="0">
              <a:solidFill>
                <a:schemeClr val="tx1"/>
              </a:solidFill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8A56C1C-0877-4487-B3DE-465B0331A14C}" type="slidenum">
              <a:rPr lang="fr-FR" smtClean="0"/>
              <a:pPr>
                <a:defRPr/>
              </a:pPr>
              <a:t>14</a:t>
            </a:fld>
            <a:endParaRPr lang="fr-F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8A56C1C-0877-4487-B3DE-465B0331A14C}" type="slidenum">
              <a:rPr lang="fr-FR" smtClean="0"/>
              <a:pPr>
                <a:defRPr/>
              </a:pPr>
              <a:t>3</a:t>
            </a:fld>
            <a:endParaRPr lang="fr-FR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rtl="0"/>
            <a:endParaRPr lang="en-US" sz="1200" kern="1200" dirty="0">
              <a:solidFill>
                <a:schemeClr val="tx1"/>
              </a:solidFill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8A56C1C-0877-4487-B3DE-465B0331A14C}" type="slidenum">
              <a:rPr lang="fr-FR" smtClean="0"/>
              <a:pPr>
                <a:defRPr/>
              </a:pPr>
              <a:t>4</a:t>
            </a:fld>
            <a:endParaRPr lang="fr-F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630238" lvl="1" indent="-273050" algn="just">
              <a:spcBef>
                <a:spcPts val="1200"/>
              </a:spcBef>
              <a:spcAft>
                <a:spcPts val="600"/>
              </a:spcAft>
              <a:buClr>
                <a:srgbClr val="323E64"/>
              </a:buClr>
              <a:buSzPct val="129000"/>
              <a:buFont typeface="Wingdings" pitchFamily="2" charset="2"/>
              <a:buChar char="§"/>
            </a:pPr>
            <a:endParaRPr kumimoji="0" lang="es-ES_tradnl" sz="14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8A56C1C-0877-4487-B3DE-465B0331A14C}" type="slidenum">
              <a:rPr lang="fr-FR" smtClean="0"/>
              <a:pPr>
                <a:defRPr/>
              </a:pPr>
              <a:t>5</a:t>
            </a:fld>
            <a:endParaRPr lang="fr-F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rtl="0"/>
            <a:endParaRPr lang="en-US" sz="1200" kern="1200" dirty="0">
              <a:solidFill>
                <a:schemeClr val="tx1"/>
              </a:solidFill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8A56C1C-0877-4487-B3DE-465B0331A14C}" type="slidenum">
              <a:rPr lang="fr-FR" smtClean="0"/>
              <a:pPr>
                <a:defRPr/>
              </a:pPr>
              <a:t>6</a:t>
            </a:fld>
            <a:endParaRPr lang="fr-F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228600" indent="-228600">
              <a:buClr>
                <a:srgbClr val="E1120D"/>
              </a:buClr>
              <a:buFontTx/>
              <a:buNone/>
              <a:defRPr/>
            </a:pPr>
            <a:r>
              <a:rPr lang="en-GB" sz="1200" dirty="0" smtClean="0">
                <a:solidFill>
                  <a:schemeClr val="tx1"/>
                </a:solidFill>
              </a:rPr>
              <a:t>Thanks to </a:t>
            </a:r>
            <a:r>
              <a:rPr lang="en-GB" sz="1200" dirty="0" err="1" smtClean="0">
                <a:solidFill>
                  <a:schemeClr val="tx1"/>
                </a:solidFill>
              </a:rPr>
              <a:t>Ragnar</a:t>
            </a:r>
            <a:r>
              <a:rPr lang="en-GB" sz="1200" dirty="0" smtClean="0">
                <a:solidFill>
                  <a:schemeClr val="tx1"/>
                </a:solidFill>
              </a:rPr>
              <a:t>. 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8A56C1C-0877-4487-B3DE-465B0331A14C}" type="slidenum">
              <a:rPr lang="fr-FR" smtClean="0"/>
              <a:pPr>
                <a:defRPr/>
              </a:pPr>
              <a:t>7</a:t>
            </a:fld>
            <a:endParaRPr lang="fr-FR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sz="1200" kern="1200" dirty="0">
              <a:solidFill>
                <a:schemeClr val="tx1"/>
              </a:solidFill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8A56C1C-0877-4487-B3DE-465B0331A14C}" type="slidenum">
              <a:rPr lang="fr-FR" smtClean="0"/>
              <a:pPr>
                <a:defRPr/>
              </a:pPr>
              <a:t>8</a:t>
            </a:fld>
            <a:endParaRPr lang="fr-FR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sz="1200" kern="1200" dirty="0">
              <a:solidFill>
                <a:schemeClr val="tx1"/>
              </a:solidFill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8A56C1C-0877-4487-B3DE-465B0331A14C}" type="slidenum">
              <a:rPr lang="fr-FR" smtClean="0"/>
              <a:pPr>
                <a:defRPr/>
              </a:pPr>
              <a:t>9</a:t>
            </a:fld>
            <a:endParaRPr lang="fr-FR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sz="1200" kern="1200" dirty="0">
              <a:solidFill>
                <a:schemeClr val="tx1"/>
              </a:solidFill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8A56C1C-0877-4487-B3DE-465B0331A14C}" type="slidenum">
              <a:rPr lang="fr-FR" smtClean="0"/>
              <a:pPr>
                <a:defRPr/>
              </a:pPr>
              <a:t>10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13 Redondear rectángulo de esquina diagonal"/>
          <p:cNvSpPr/>
          <p:nvPr userDrawn="1"/>
        </p:nvSpPr>
        <p:spPr bwMode="auto">
          <a:xfrm>
            <a:off x="106942" y="4149080"/>
            <a:ext cx="8964000" cy="2592288"/>
          </a:xfrm>
          <a:prstGeom prst="round2DiagRect">
            <a:avLst/>
          </a:prstGeom>
          <a:gradFill flip="none" rotWithShape="1">
            <a:gsLst>
              <a:gs pos="0">
                <a:schemeClr val="accent3">
                  <a:shade val="51000"/>
                  <a:satMod val="130000"/>
                </a:schemeClr>
              </a:gs>
              <a:gs pos="80000">
                <a:schemeClr val="accent3">
                  <a:shade val="93000"/>
                  <a:satMod val="130000"/>
                </a:schemeClr>
              </a:gs>
              <a:gs pos="100000">
                <a:schemeClr val="accent3">
                  <a:shade val="94000"/>
                  <a:satMod val="135000"/>
                </a:schemeClr>
              </a:gs>
            </a:gsLst>
            <a:lin ang="5400000" scaled="1"/>
            <a:tileRect/>
          </a:gradFill>
          <a:ln>
            <a:headEnd type="none" w="med" len="med"/>
            <a:tailEnd type="none" w="med" len="med"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1700808"/>
            <a:ext cx="7772400" cy="14700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187624" y="4221088"/>
            <a:ext cx="6400800" cy="1224136"/>
          </a:xfrm>
          <a:prstGeom prst="rect">
            <a:avLst/>
          </a:prstGeom>
        </p:spPr>
        <p:txBody>
          <a:bodyPr/>
          <a:lstStyle>
            <a:lvl1pPr marL="0" indent="0" algn="ctr">
              <a:spcBef>
                <a:spcPct val="50000"/>
              </a:spcBef>
              <a:buNone/>
              <a:defRPr sz="1200">
                <a:solidFill>
                  <a:schemeClr val="accent2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pPr algn="ctr">
              <a:spcBef>
                <a:spcPct val="50000"/>
              </a:spcBef>
            </a:pPr>
            <a:r>
              <a:rPr lang="en-US" sz="2000" b="1" i="1" dirty="0" smtClean="0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CLOUD CERT </a:t>
            </a:r>
          </a:p>
          <a:p>
            <a:pPr algn="ctr">
              <a:spcBef>
                <a:spcPct val="50000"/>
              </a:spcBef>
            </a:pPr>
            <a:r>
              <a:rPr lang="en-US" sz="2000" b="1" i="1" dirty="0" smtClean="0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(</a:t>
            </a:r>
            <a:r>
              <a:rPr lang="en-US" sz="2000" b="1" i="1" dirty="0" err="1" smtClean="0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Testbed</a:t>
            </a:r>
            <a:r>
              <a:rPr lang="en-US" sz="2000" b="1" i="1" dirty="0" smtClean="0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 framework to exercise critical infrastructure protection) </a:t>
            </a:r>
            <a:endParaRPr lang="es-ES" sz="2000" b="1" i="1" dirty="0">
              <a:solidFill>
                <a:schemeClr val="bg1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11" name="10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C31D847-A29B-4CBF-8127-7E8032AC94B4}" type="slidenum">
              <a:rPr lang="es-ES" smtClean="0"/>
              <a:pPr/>
              <a:t>‹#›</a:t>
            </a:fld>
            <a:endParaRPr lang="es-ES" dirty="0"/>
          </a:p>
        </p:txBody>
      </p:sp>
      <p:sp>
        <p:nvSpPr>
          <p:cNvPr id="4" name="3 Rectángulo"/>
          <p:cNvSpPr/>
          <p:nvPr userDrawn="1"/>
        </p:nvSpPr>
        <p:spPr>
          <a:xfrm>
            <a:off x="1173110" y="6021288"/>
            <a:ext cx="741682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i="1" kern="1200" dirty="0" smtClean="0">
                <a:solidFill>
                  <a:srgbClr val="003366"/>
                </a:solidFill>
                <a:latin typeface="Calibri" pitchFamily="34" charset="0"/>
                <a:ea typeface="+mn-ea"/>
                <a:cs typeface="+mn-cs"/>
              </a:rPr>
              <a:t>With the financial support of the Prevention, Preparedness and Consequence Management of Terrorism and other Security-related Risks Programme.</a:t>
            </a:r>
          </a:p>
          <a:p>
            <a:pPr algn="ctr"/>
            <a:r>
              <a:rPr lang="en-US" sz="1400" i="1" kern="1200" dirty="0" smtClean="0">
                <a:solidFill>
                  <a:srgbClr val="003366"/>
                </a:solidFill>
                <a:latin typeface="Calibri" pitchFamily="34" charset="0"/>
                <a:ea typeface="+mn-ea"/>
                <a:cs typeface="+mn-cs"/>
              </a:rPr>
              <a:t>European Commission - Directorate-General Justice, Freedom and Security</a:t>
            </a:r>
          </a:p>
        </p:txBody>
      </p:sp>
      <p:pic>
        <p:nvPicPr>
          <p:cNvPr id="31745" name="Picture 1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67945" y="5428234"/>
            <a:ext cx="936104" cy="6032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"/>
          </a:effectLst>
        </p:spPr>
      </p:pic>
    </p:spTree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9244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68760"/>
            <a:ext cx="2057400" cy="5255865"/>
          </a:xfrm>
        </p:spPr>
        <p:txBody>
          <a:bodyPr vert="eaVert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68760"/>
            <a:ext cx="6019800" cy="525586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ítulo y gráfi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5888"/>
            <a:ext cx="7427913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457200" y="1600200"/>
            <a:ext cx="8229600" cy="49244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noProof="0" dirty="0" smtClean="0"/>
              <a:t>Haga clic en el icono para agregar un gráfico</a:t>
            </a:r>
            <a:endParaRPr lang="en-US" noProof="0" dirty="0" smtClean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n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27584" y="2564904"/>
            <a:ext cx="7427913" cy="1143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31D847-A29B-4CBF-8127-7E8032AC94B4}" type="slidenum">
              <a:rPr lang="es-ES" smtClean="0"/>
              <a:pPr/>
              <a:t>‹#›</a:t>
            </a:fld>
            <a:endParaRPr lang="es-ES" dirty="0"/>
          </a:p>
        </p:txBody>
      </p:sp>
      <p:sp>
        <p:nvSpPr>
          <p:cNvPr id="4" name="Text Box 4"/>
          <p:cNvSpPr txBox="1">
            <a:spLocks noChangeArrowheads="1"/>
          </p:cNvSpPr>
          <p:nvPr userDrawn="1"/>
        </p:nvSpPr>
        <p:spPr bwMode="auto">
          <a:xfrm>
            <a:off x="424002" y="4725144"/>
            <a:ext cx="8280920" cy="1656184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lIns="91440" tIns="45720" rIns="91440" bIns="45720" anchor="t" upright="1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l" rtl="0">
              <a:defRPr sz="1000"/>
            </a:pPr>
            <a:endParaRPr lang="en-US" sz="1400" b="0" i="1" u="none" strike="noStrike" baseline="0" noProof="0" dirty="0" smtClean="0">
              <a:solidFill>
                <a:srgbClr val="000000"/>
              </a:solidFill>
              <a:latin typeface="Calibri"/>
            </a:endParaRPr>
          </a:p>
          <a:p>
            <a:pPr algn="l" rtl="0">
              <a:defRPr sz="1000"/>
            </a:pPr>
            <a:endParaRPr lang="en-US" sz="1400" b="0" i="1" u="none" strike="noStrike" baseline="0" noProof="0" dirty="0" smtClean="0">
              <a:solidFill>
                <a:srgbClr val="000000"/>
              </a:solidFill>
              <a:latin typeface="Calibri"/>
            </a:endParaRPr>
          </a:p>
          <a:p>
            <a:pPr algn="l" rtl="0">
              <a:defRPr sz="1000"/>
            </a:pPr>
            <a:endParaRPr lang="en-US" sz="1400" b="0" i="1" u="none" strike="noStrike" baseline="0" noProof="0" dirty="0" smtClean="0">
              <a:solidFill>
                <a:srgbClr val="000000"/>
              </a:solidFill>
              <a:latin typeface="Calibri"/>
            </a:endParaRPr>
          </a:p>
          <a:p>
            <a:pPr algn="l" rtl="0">
              <a:defRPr sz="1000"/>
            </a:pPr>
            <a:endParaRPr lang="en-US" sz="1400" b="0" i="1" u="none" strike="noStrike" baseline="0" noProof="0" dirty="0" smtClean="0">
              <a:solidFill>
                <a:srgbClr val="000000"/>
              </a:solidFill>
              <a:latin typeface="Calibri"/>
            </a:endParaRPr>
          </a:p>
          <a:p>
            <a:pPr algn="ctr" rtl="0">
              <a:defRPr sz="1000"/>
            </a:pPr>
            <a:r>
              <a:rPr lang="en-US" sz="1400" b="0" i="1" u="none" strike="noStrike" baseline="0" noProof="0" dirty="0" smtClean="0">
                <a:solidFill>
                  <a:srgbClr val="000000"/>
                </a:solidFill>
                <a:latin typeface="Calibri"/>
              </a:rPr>
              <a:t>With the financial support of the Prevention, Preparedness and Consequence Management of Terrorism and other Security-related Risks Programme.</a:t>
            </a:r>
          </a:p>
          <a:p>
            <a:pPr algn="ctr" rtl="0">
              <a:defRPr sz="1000"/>
            </a:pPr>
            <a:r>
              <a:rPr lang="en-US" sz="1400" b="0" i="1" u="none" strike="noStrike" baseline="0" noProof="0" dirty="0" smtClean="0">
                <a:solidFill>
                  <a:srgbClr val="000000"/>
                </a:solidFill>
                <a:latin typeface="Calibri"/>
              </a:rPr>
              <a:t>European Commission - Directorate-General Justice, Freedom and Security</a:t>
            </a:r>
          </a:p>
          <a:p>
            <a:pPr algn="l" rtl="0">
              <a:defRPr sz="1000"/>
            </a:pPr>
            <a:endParaRPr lang="en-US" sz="1400" b="0" i="1" u="none" strike="noStrike" baseline="0" noProof="0" dirty="0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7" name="Picture 1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67945" y="4847302"/>
            <a:ext cx="936104" cy="6032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"/>
          </a:effectLst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244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31D847-A29B-4CBF-8127-7E8032AC94B4}" type="slidenum">
              <a:rPr lang="es-ES" smtClean="0"/>
              <a:pPr/>
              <a:t>‹#›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>
                <a:solidFill>
                  <a:schemeClr val="tx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31D847-A29B-4CBF-8127-7E8032AC94B4}" type="slidenum">
              <a:rPr lang="es-ES" smtClean="0"/>
              <a:pPr/>
              <a:t>‹#›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457200" y="1600200"/>
            <a:ext cx="4038600" cy="49244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9244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31D847-A29B-4CBF-8127-7E8032AC94B4}" type="slidenum">
              <a:rPr lang="es-ES" smtClean="0"/>
              <a:pPr/>
              <a:t>‹#›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268760"/>
            <a:ext cx="3008313" cy="101803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268760"/>
            <a:ext cx="5111750" cy="485740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348880"/>
            <a:ext cx="3008313" cy="377728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268759"/>
            <a:ext cx="5486400" cy="345881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s-ES" noProof="0" dirty="0" smtClean="0"/>
              <a:t>Haga clic en el icono para agregar una imagen</a:t>
            </a:r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5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15888"/>
            <a:ext cx="7427913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dirty="0" smtClean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686872" y="645333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31D847-A29B-4CBF-8127-7E8032AC94B4}" type="slidenum">
              <a:rPr lang="es-ES" smtClean="0"/>
              <a:pPr/>
              <a:t>‹#›</a:t>
            </a:fld>
            <a:endParaRPr lang="es-ES" dirty="0"/>
          </a:p>
        </p:txBody>
      </p:sp>
      <p:pic>
        <p:nvPicPr>
          <p:cNvPr id="32772" name="Picture 4"/>
          <p:cNvPicPr>
            <a:picLocks noChangeAspect="1" noChangeArrowheads="1"/>
          </p:cNvPicPr>
          <p:nvPr userDrawn="1"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7967134" y="170422"/>
            <a:ext cx="920674" cy="869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  <p:sldLayoutId id="2147483721" r:id="rId12"/>
    <p:sldLayoutId id="2147483722" r:id="rId13"/>
  </p:sldLayoutIdLs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bg1"/>
          </a:solidFill>
          <a:latin typeface="Verdan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bg1"/>
          </a:solidFill>
          <a:latin typeface="Verdan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bg1"/>
          </a:solidFill>
          <a:latin typeface="Verdan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bg1"/>
          </a:solidFill>
          <a:latin typeface="Verdan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bg1"/>
          </a:solidFill>
          <a:latin typeface="Verdan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bg1"/>
          </a:solidFill>
          <a:latin typeface="Verdan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bg1"/>
          </a:solidFill>
          <a:latin typeface="Verdan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bg1"/>
          </a:solidFill>
          <a:latin typeface="Verdan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12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11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Arial" pitchFamily="34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pitchFamily="34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13" Type="http://schemas.openxmlformats.org/officeDocument/2006/relationships/image" Target="../media/image40.emf"/><Relationship Id="rId18" Type="http://schemas.openxmlformats.org/officeDocument/2006/relationships/image" Target="../media/image45.png"/><Relationship Id="rId26" Type="http://schemas.openxmlformats.org/officeDocument/2006/relationships/image" Target="../media/image53.png"/><Relationship Id="rId3" Type="http://schemas.openxmlformats.org/officeDocument/2006/relationships/image" Target="../media/image30.png"/><Relationship Id="rId21" Type="http://schemas.openxmlformats.org/officeDocument/2006/relationships/image" Target="../media/image48.emf"/><Relationship Id="rId7" Type="http://schemas.openxmlformats.org/officeDocument/2006/relationships/image" Target="../media/image34.png"/><Relationship Id="rId12" Type="http://schemas.openxmlformats.org/officeDocument/2006/relationships/image" Target="../media/image39.png"/><Relationship Id="rId17" Type="http://schemas.openxmlformats.org/officeDocument/2006/relationships/image" Target="../media/image44.png"/><Relationship Id="rId25" Type="http://schemas.openxmlformats.org/officeDocument/2006/relationships/image" Target="../media/image52.png"/><Relationship Id="rId33" Type="http://schemas.openxmlformats.org/officeDocument/2006/relationships/image" Target="../media/image60.png"/><Relationship Id="rId2" Type="http://schemas.openxmlformats.org/officeDocument/2006/relationships/notesSlide" Target="../notesSlides/notesSlide11.xml"/><Relationship Id="rId16" Type="http://schemas.openxmlformats.org/officeDocument/2006/relationships/image" Target="../media/image43.png"/><Relationship Id="rId20" Type="http://schemas.openxmlformats.org/officeDocument/2006/relationships/image" Target="../media/image47.png"/><Relationship Id="rId29" Type="http://schemas.openxmlformats.org/officeDocument/2006/relationships/image" Target="../media/image5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png"/><Relationship Id="rId11" Type="http://schemas.openxmlformats.org/officeDocument/2006/relationships/image" Target="../media/image38.png"/><Relationship Id="rId24" Type="http://schemas.openxmlformats.org/officeDocument/2006/relationships/image" Target="../media/image51.emf"/><Relationship Id="rId32" Type="http://schemas.openxmlformats.org/officeDocument/2006/relationships/image" Target="../media/image59.png"/><Relationship Id="rId5" Type="http://schemas.openxmlformats.org/officeDocument/2006/relationships/image" Target="../media/image32.emf"/><Relationship Id="rId15" Type="http://schemas.openxmlformats.org/officeDocument/2006/relationships/image" Target="../media/image42.emf"/><Relationship Id="rId23" Type="http://schemas.openxmlformats.org/officeDocument/2006/relationships/image" Target="../media/image50.png"/><Relationship Id="rId28" Type="http://schemas.openxmlformats.org/officeDocument/2006/relationships/image" Target="../media/image55.png"/><Relationship Id="rId10" Type="http://schemas.openxmlformats.org/officeDocument/2006/relationships/image" Target="../media/image37.png"/><Relationship Id="rId19" Type="http://schemas.openxmlformats.org/officeDocument/2006/relationships/image" Target="../media/image46.png"/><Relationship Id="rId31" Type="http://schemas.openxmlformats.org/officeDocument/2006/relationships/image" Target="../media/image58.png"/><Relationship Id="rId4" Type="http://schemas.openxmlformats.org/officeDocument/2006/relationships/image" Target="../media/image31.png"/><Relationship Id="rId9" Type="http://schemas.openxmlformats.org/officeDocument/2006/relationships/image" Target="../media/image36.png"/><Relationship Id="rId14" Type="http://schemas.openxmlformats.org/officeDocument/2006/relationships/image" Target="../media/image41.png"/><Relationship Id="rId22" Type="http://schemas.openxmlformats.org/officeDocument/2006/relationships/image" Target="../media/image49.png"/><Relationship Id="rId27" Type="http://schemas.openxmlformats.org/officeDocument/2006/relationships/image" Target="../media/image54.png"/><Relationship Id="rId30" Type="http://schemas.openxmlformats.org/officeDocument/2006/relationships/image" Target="../media/image57.emf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jpeg"/><Relationship Id="rId3" Type="http://schemas.openxmlformats.org/officeDocument/2006/relationships/image" Target="../media/image5.png"/><Relationship Id="rId7" Type="http://schemas.openxmlformats.org/officeDocument/2006/relationships/image" Target="../media/image2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1.png"/><Relationship Id="rId5" Type="http://schemas.openxmlformats.org/officeDocument/2006/relationships/hyperlink" Target="mailto:info@scadalab.eu" TargetMode="External"/><Relationship Id="rId10" Type="http://schemas.openxmlformats.org/officeDocument/2006/relationships/image" Target="../media/image64.png"/><Relationship Id="rId4" Type="http://schemas.openxmlformats.org/officeDocument/2006/relationships/hyperlink" Target="http://cloudcert.european-project.eu/" TargetMode="External"/><Relationship Id="rId9" Type="http://schemas.openxmlformats.org/officeDocument/2006/relationships/image" Target="../media/image63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jpeg"/><Relationship Id="rId13" Type="http://schemas.openxmlformats.org/officeDocument/2006/relationships/hyperlink" Target="mailto:everis.group@everis.com" TargetMode="External"/><Relationship Id="rId3" Type="http://schemas.openxmlformats.org/officeDocument/2006/relationships/image" Target="../media/image5.png"/><Relationship Id="rId7" Type="http://schemas.openxmlformats.org/officeDocument/2006/relationships/image" Target="../media/image28.png"/><Relationship Id="rId12" Type="http://schemas.openxmlformats.org/officeDocument/2006/relationships/hyperlink" Target="mailto:jose.maria.toribio@everis.com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1.png"/><Relationship Id="rId11" Type="http://schemas.openxmlformats.org/officeDocument/2006/relationships/image" Target="../media/image65.png"/><Relationship Id="rId5" Type="http://schemas.openxmlformats.org/officeDocument/2006/relationships/hyperlink" Target="mailto:info@scadalab.eu" TargetMode="External"/><Relationship Id="rId10" Type="http://schemas.openxmlformats.org/officeDocument/2006/relationships/image" Target="../media/image64.png"/><Relationship Id="rId4" Type="http://schemas.openxmlformats.org/officeDocument/2006/relationships/hyperlink" Target="http://cloudcert.european-project.eu/" TargetMode="External"/><Relationship Id="rId9" Type="http://schemas.openxmlformats.org/officeDocument/2006/relationships/image" Target="../media/image63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13" Type="http://schemas.openxmlformats.org/officeDocument/2006/relationships/image" Target="../media/image19.png"/><Relationship Id="rId3" Type="http://schemas.openxmlformats.org/officeDocument/2006/relationships/image" Target="../media/image9.png"/><Relationship Id="rId7" Type="http://schemas.openxmlformats.org/officeDocument/2006/relationships/image" Target="../media/image13.jpeg"/><Relationship Id="rId12" Type="http://schemas.openxmlformats.org/officeDocument/2006/relationships/image" Target="../media/image18.png"/><Relationship Id="rId17" Type="http://schemas.openxmlformats.org/officeDocument/2006/relationships/image" Target="../media/image23.gif"/><Relationship Id="rId2" Type="http://schemas.openxmlformats.org/officeDocument/2006/relationships/notesSlide" Target="../notesSlides/notesSlide4.xml"/><Relationship Id="rId16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11" Type="http://schemas.openxmlformats.org/officeDocument/2006/relationships/image" Target="../media/image17.png"/><Relationship Id="rId5" Type="http://schemas.openxmlformats.org/officeDocument/2006/relationships/image" Target="../media/image11.jpeg"/><Relationship Id="rId15" Type="http://schemas.openxmlformats.org/officeDocument/2006/relationships/image" Target="../media/image21.png"/><Relationship Id="rId10" Type="http://schemas.openxmlformats.org/officeDocument/2006/relationships/image" Target="../media/image16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Relationship Id="rId14" Type="http://schemas.openxmlformats.org/officeDocument/2006/relationships/image" Target="../media/image2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Título"/>
          <p:cNvSpPr>
            <a:spLocks noGrp="1"/>
          </p:cNvSpPr>
          <p:nvPr>
            <p:ph type="ctrTitle"/>
          </p:nvPr>
        </p:nvSpPr>
        <p:spPr>
          <a:xfrm>
            <a:off x="611560" y="2708920"/>
            <a:ext cx="6046384" cy="1080120"/>
          </a:xfrm>
        </p:spPr>
        <p:txBody>
          <a:bodyPr>
            <a:normAutofit/>
          </a:bodyPr>
          <a:lstStyle/>
          <a:p>
            <a:r>
              <a:rPr lang="en-US" sz="1400" dirty="0" smtClean="0"/>
              <a:t>Recommendations for Harmonized ICS Testing Capability in the EU</a:t>
            </a:r>
            <a:br>
              <a:rPr lang="en-US" sz="1400" dirty="0" smtClean="0"/>
            </a:br>
            <a:r>
              <a:rPr lang="en-US" sz="1600" b="0" dirty="0" smtClean="0"/>
              <a:t/>
            </a:r>
            <a:br>
              <a:rPr lang="en-US" sz="1600" b="0" dirty="0" smtClean="0"/>
            </a:br>
            <a:endParaRPr lang="en-US" b="0" dirty="0"/>
          </a:p>
        </p:txBody>
      </p:sp>
      <p:sp>
        <p:nvSpPr>
          <p:cNvPr id="6" name="5 Subtítulo"/>
          <p:cNvSpPr>
            <a:spLocks noGrp="1"/>
          </p:cNvSpPr>
          <p:nvPr>
            <p:ph type="subTitle" idx="1"/>
          </p:nvPr>
        </p:nvSpPr>
        <p:spPr>
          <a:xfrm>
            <a:off x="1187624" y="4365104"/>
            <a:ext cx="6400800" cy="936104"/>
          </a:xfrm>
        </p:spPr>
        <p:txBody>
          <a:bodyPr>
            <a:normAutofit fontScale="70000" lnSpcReduction="20000"/>
          </a:bodyPr>
          <a:lstStyle/>
          <a:p>
            <a:r>
              <a:rPr lang="en-US" sz="4200" b="0" dirty="0" smtClean="0">
                <a:solidFill>
                  <a:srgbClr val="003366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en-US" sz="2800" dirty="0" smtClean="0"/>
              <a:t>SCADALAB - SCADA</a:t>
            </a:r>
            <a:r>
              <a:rPr lang="en-US" sz="2800" b="0" dirty="0" smtClean="0"/>
              <a:t> laboratory and testbed as a service for critical infrastructure protection</a:t>
            </a:r>
            <a:endParaRPr lang="en-US" sz="2300" b="0" dirty="0">
              <a:solidFill>
                <a:srgbClr val="003366"/>
              </a:solidFill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683568" y="3429000"/>
            <a:ext cx="36222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dirty="0" smtClean="0">
                <a:latin typeface="Calibri" pitchFamily="34" charset="0"/>
              </a:rPr>
              <a:t>Speaker: </a:t>
            </a:r>
            <a:r>
              <a:rPr lang="en-US" dirty="0" smtClean="0">
                <a:solidFill>
                  <a:srgbClr val="C00000"/>
                </a:solidFill>
                <a:latin typeface="Calibri" pitchFamily="34" charset="0"/>
              </a:rPr>
              <a:t>Miguel Herrero– INTECO (Spain)</a:t>
            </a:r>
            <a:endParaRPr lang="en-US" dirty="0">
              <a:solidFill>
                <a:srgbClr val="C00000"/>
              </a:solidFill>
              <a:latin typeface="Calibri" pitchFamily="34" charset="0"/>
            </a:endParaRPr>
          </a:p>
        </p:txBody>
      </p:sp>
      <p:pic>
        <p:nvPicPr>
          <p:cNvPr id="20484" name="Picture 4" descr="ENIS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60232" y="2492896"/>
            <a:ext cx="2032091" cy="12961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0" dirty="0" smtClean="0"/>
              <a:t>SCADALAB PROJECT: Main activities (II)</a:t>
            </a:r>
            <a:endParaRPr lang="en-GB" b="0" dirty="0"/>
          </a:p>
        </p:txBody>
      </p:sp>
      <p:sp>
        <p:nvSpPr>
          <p:cNvPr id="30" name="Rectangle 3"/>
          <p:cNvSpPr txBox="1">
            <a:spLocks noChangeArrowheads="1"/>
          </p:cNvSpPr>
          <p:nvPr/>
        </p:nvSpPr>
        <p:spPr bwMode="auto">
          <a:xfrm flipH="1">
            <a:off x="4139952" y="1700808"/>
            <a:ext cx="4139468" cy="360040"/>
          </a:xfrm>
          <a:prstGeom prst="homePlate">
            <a:avLst/>
          </a:prstGeom>
          <a:solidFill>
            <a:schemeClr val="bg1">
              <a:lumMod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lnSpc>
                <a:spcPct val="95000"/>
              </a:lnSpc>
              <a:spcBef>
                <a:spcPts val="600"/>
              </a:spcBef>
              <a:spcAft>
                <a:spcPts val="600"/>
              </a:spcAft>
              <a:buClr>
                <a:srgbClr val="E1120D"/>
              </a:buClr>
              <a:buSzPct val="125000"/>
              <a:defRPr/>
            </a:pPr>
            <a:r>
              <a:rPr lang="en-US" dirty="0" smtClean="0">
                <a:solidFill>
                  <a:schemeClr val="bg1"/>
                </a:solidFill>
                <a:latin typeface="Arial" charset="0"/>
                <a:cs typeface="Arial" charset="0"/>
              </a:rPr>
              <a:t>Design of the laboratory architecture </a:t>
            </a:r>
          </a:p>
        </p:txBody>
      </p:sp>
      <p:sp>
        <p:nvSpPr>
          <p:cNvPr id="31" name="30 Rectángulo"/>
          <p:cNvSpPr/>
          <p:nvPr/>
        </p:nvSpPr>
        <p:spPr bwMode="auto">
          <a:xfrm>
            <a:off x="8316416" y="1700808"/>
            <a:ext cx="216024" cy="360040"/>
          </a:xfrm>
          <a:prstGeom prst="rect">
            <a:avLst/>
          </a:prstGeom>
          <a:solidFill>
            <a:schemeClr val="bg1">
              <a:lumMod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marL="0" marR="0" indent="0" algn="just" defTabSz="914400" eaLnBrk="1" latinLnBrk="0" hangingPunct="1">
              <a:lnSpc>
                <a:spcPct val="95000"/>
              </a:lnSpc>
              <a:spcBef>
                <a:spcPts val="600"/>
              </a:spcBef>
              <a:spcAft>
                <a:spcPts val="600"/>
              </a:spcAft>
              <a:buClr>
                <a:srgbClr val="E1120D"/>
              </a:buClr>
              <a:buSzPct val="125000"/>
              <a:buFontTx/>
              <a:buNone/>
              <a:tabLst/>
              <a:defRPr/>
            </a:pPr>
            <a:endParaRPr lang="en-GB" smtClean="0">
              <a:solidFill>
                <a:schemeClr val="bg1"/>
              </a:solidFill>
              <a:latin typeface="Arial" charset="0"/>
              <a:cs typeface="Arial" charset="0"/>
            </a:endParaRPr>
          </a:p>
        </p:txBody>
      </p:sp>
      <p:sp>
        <p:nvSpPr>
          <p:cNvPr id="32" name="31 Rectángulo"/>
          <p:cNvSpPr/>
          <p:nvPr/>
        </p:nvSpPr>
        <p:spPr bwMode="auto">
          <a:xfrm>
            <a:off x="8570416" y="1700808"/>
            <a:ext cx="93340" cy="360040"/>
          </a:xfrm>
          <a:prstGeom prst="rect">
            <a:avLst/>
          </a:prstGeom>
          <a:solidFill>
            <a:schemeClr val="bg1">
              <a:lumMod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marL="0" marR="0" indent="0" algn="just" defTabSz="914400" eaLnBrk="1" latinLnBrk="0" hangingPunct="1">
              <a:lnSpc>
                <a:spcPct val="95000"/>
              </a:lnSpc>
              <a:spcBef>
                <a:spcPts val="600"/>
              </a:spcBef>
              <a:spcAft>
                <a:spcPts val="600"/>
              </a:spcAft>
              <a:buClr>
                <a:srgbClr val="E1120D"/>
              </a:buClr>
              <a:buSzPct val="125000"/>
              <a:buFontTx/>
              <a:buNone/>
              <a:tabLst/>
              <a:defRPr/>
            </a:pPr>
            <a:endParaRPr lang="en-GB" smtClean="0">
              <a:solidFill>
                <a:schemeClr val="bg1"/>
              </a:solidFill>
              <a:latin typeface="Arial" charset="0"/>
              <a:cs typeface="Arial" charset="0"/>
            </a:endParaRPr>
          </a:p>
        </p:txBody>
      </p:sp>
      <p:pic>
        <p:nvPicPr>
          <p:cNvPr id="9" name="8 Imagen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79712" y="2204864"/>
            <a:ext cx="6696184" cy="44009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15 Elipse"/>
          <p:cNvSpPr/>
          <p:nvPr/>
        </p:nvSpPr>
        <p:spPr bwMode="auto">
          <a:xfrm>
            <a:off x="6948264" y="4653136"/>
            <a:ext cx="936104" cy="864096"/>
          </a:xfrm>
          <a:prstGeom prst="ellipse">
            <a:avLst/>
          </a:prstGeom>
          <a:solidFill>
            <a:srgbClr val="C00000">
              <a:alpha val="24000"/>
            </a:srgbClr>
          </a:soli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9" name="18 Elipse"/>
          <p:cNvSpPr/>
          <p:nvPr/>
        </p:nvSpPr>
        <p:spPr bwMode="auto">
          <a:xfrm>
            <a:off x="5132988" y="5373778"/>
            <a:ext cx="1066168" cy="951180"/>
          </a:xfrm>
          <a:prstGeom prst="ellipse">
            <a:avLst/>
          </a:prstGeom>
          <a:solidFill>
            <a:srgbClr val="C00000">
              <a:alpha val="24000"/>
            </a:srgbClr>
          </a:soli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GB" smtClean="0"/>
          </a:p>
        </p:txBody>
      </p:sp>
      <p:sp>
        <p:nvSpPr>
          <p:cNvPr id="20" name="19 Elipse"/>
          <p:cNvSpPr/>
          <p:nvPr/>
        </p:nvSpPr>
        <p:spPr bwMode="auto">
          <a:xfrm>
            <a:off x="3275856" y="2708920"/>
            <a:ext cx="792088" cy="792088"/>
          </a:xfrm>
          <a:prstGeom prst="ellipse">
            <a:avLst/>
          </a:prstGeom>
          <a:solidFill>
            <a:srgbClr val="C00000">
              <a:alpha val="24000"/>
            </a:srgbClr>
          </a:soli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defTabSz="914400" eaLnBrk="1" latinLnBrk="0" hangingPunct="1">
              <a:lnSpc>
                <a:spcPct val="100000"/>
              </a:lnSpc>
              <a:buClrTx/>
              <a:buSzTx/>
              <a:buFontTx/>
              <a:buNone/>
              <a:tabLst/>
            </a:pPr>
            <a:endParaRPr lang="en-GB" smtClean="0"/>
          </a:p>
        </p:txBody>
      </p:sp>
      <p:sp>
        <p:nvSpPr>
          <p:cNvPr id="26" name="25 Elipse"/>
          <p:cNvSpPr/>
          <p:nvPr/>
        </p:nvSpPr>
        <p:spPr bwMode="auto">
          <a:xfrm>
            <a:off x="6703212" y="2435402"/>
            <a:ext cx="907076" cy="879172"/>
          </a:xfrm>
          <a:prstGeom prst="ellipse">
            <a:avLst/>
          </a:prstGeom>
          <a:solidFill>
            <a:srgbClr val="C00000">
              <a:alpha val="24000"/>
            </a:srgbClr>
          </a:soli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defTabSz="914400" eaLnBrk="1" latinLnBrk="0" hangingPunct="1">
              <a:lnSpc>
                <a:spcPct val="100000"/>
              </a:lnSpc>
              <a:buClrTx/>
              <a:buSzTx/>
              <a:buFontTx/>
              <a:buNone/>
              <a:tabLst/>
            </a:pPr>
            <a:endParaRPr lang="en-GB" smtClean="0"/>
          </a:p>
        </p:txBody>
      </p:sp>
      <p:sp>
        <p:nvSpPr>
          <p:cNvPr id="28" name="27 Rectángulo"/>
          <p:cNvSpPr/>
          <p:nvPr/>
        </p:nvSpPr>
        <p:spPr bwMode="auto">
          <a:xfrm>
            <a:off x="1859666" y="4798276"/>
            <a:ext cx="3098030" cy="18002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25" name="Picture 3"/>
          <p:cNvPicPr>
            <a:picLocks noChangeAspect="1" noChangeArrowheads="1"/>
          </p:cNvPicPr>
          <p:nvPr/>
        </p:nvPicPr>
        <p:blipFill>
          <a:blip r:embed="rId4" cstate="print"/>
          <a:srcRect t="26480" b="30680"/>
          <a:stretch>
            <a:fillRect/>
          </a:stretch>
        </p:blipFill>
        <p:spPr bwMode="auto">
          <a:xfrm>
            <a:off x="580284" y="4363418"/>
            <a:ext cx="4370355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1" name="20 Grupo"/>
          <p:cNvGrpSpPr/>
          <p:nvPr/>
        </p:nvGrpSpPr>
        <p:grpSpPr>
          <a:xfrm>
            <a:off x="4211960" y="3861048"/>
            <a:ext cx="1080120" cy="715018"/>
            <a:chOff x="395536" y="5143855"/>
            <a:chExt cx="1305426" cy="800364"/>
          </a:xfrm>
        </p:grpSpPr>
        <p:sp>
          <p:nvSpPr>
            <p:cNvPr id="22" name="21 Esquina doblada"/>
            <p:cNvSpPr/>
            <p:nvPr/>
          </p:nvSpPr>
          <p:spPr bwMode="auto">
            <a:xfrm rot="21250175">
              <a:off x="505103" y="5143855"/>
              <a:ext cx="1195859" cy="800364"/>
            </a:xfrm>
            <a:prstGeom prst="foldedCorner">
              <a:avLst>
                <a:gd name="adj" fmla="val 42128"/>
              </a:avLst>
            </a:prstGeom>
            <a:gradFill flip="none" rotWithShape="1">
              <a:gsLst>
                <a:gs pos="0">
                  <a:srgbClr val="FFF200"/>
                </a:gs>
                <a:gs pos="70000">
                  <a:srgbClr val="FFFFCC"/>
                </a:gs>
                <a:gs pos="70000">
                  <a:srgbClr val="FF0300"/>
                </a:gs>
                <a:gs pos="100000">
                  <a:srgbClr val="4D0808"/>
                </a:gs>
              </a:gsLst>
              <a:lin ang="2700000" scaled="1"/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600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Lucida Handwriting" pitchFamily="66" charset="0"/>
              </a:endParaRPr>
            </a:p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400" i="0" u="none" strike="noStrike" cap="none" normalizeH="0" baseline="0" dirty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Segoe Print" pitchFamily="2" charset="0"/>
                </a:rPr>
                <a:t>Work in Progress</a:t>
              </a:r>
            </a:p>
          </p:txBody>
        </p:sp>
        <p:pic>
          <p:nvPicPr>
            <p:cNvPr id="23" name="Picture 115" descr="pin3.png"/>
            <p:cNvPicPr>
              <a:picLocks noChangeAspect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395536" y="5229200"/>
              <a:ext cx="257709" cy="2153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24" name="23 Grupo"/>
          <p:cNvGrpSpPr/>
          <p:nvPr/>
        </p:nvGrpSpPr>
        <p:grpSpPr>
          <a:xfrm rot="16200000">
            <a:off x="-72516" y="3032956"/>
            <a:ext cx="2592288" cy="504056"/>
            <a:chOff x="467544" y="2305900"/>
            <a:chExt cx="2592288" cy="504056"/>
          </a:xfrm>
        </p:grpSpPr>
        <p:sp>
          <p:nvSpPr>
            <p:cNvPr id="7" name="6 Rectángulo"/>
            <p:cNvSpPr/>
            <p:nvPr/>
          </p:nvSpPr>
          <p:spPr>
            <a:xfrm>
              <a:off x="467544" y="2305900"/>
              <a:ext cx="2448272" cy="504056"/>
            </a:xfrm>
            <a:prstGeom prst="rect">
              <a:avLst/>
            </a:prstGeom>
            <a:solidFill>
              <a:srgbClr val="4BACC6">
                <a:lumMod val="20000"/>
                <a:lumOff val="80000"/>
              </a:srgbClr>
            </a:solidFill>
            <a:ln w="3175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l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 kern="0" dirty="0" smtClean="0">
                <a:solidFill>
                  <a:srgbClr val="F79646">
                    <a:lumMod val="60000"/>
                    <a:lumOff val="40000"/>
                  </a:srgbClr>
                </a:solidFill>
                <a:latin typeface="Calibri"/>
              </a:endParaRPr>
            </a:p>
          </p:txBody>
        </p:sp>
        <p:sp>
          <p:nvSpPr>
            <p:cNvPr id="8" name="7 CuadroTexto"/>
            <p:cNvSpPr txBox="1"/>
            <p:nvPr/>
          </p:nvSpPr>
          <p:spPr>
            <a:xfrm>
              <a:off x="539552" y="2348880"/>
              <a:ext cx="252028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GB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LABORATORY AREA</a:t>
              </a:r>
              <a:endParaRPr lang="en-GB" sz="1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9" grpId="0" animBg="1"/>
      <p:bldP spid="20" grpId="0" animBg="1"/>
      <p:bldP spid="2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0" dirty="0" smtClean="0"/>
              <a:t>SCADALAB PROJECT: Main activities (III)</a:t>
            </a:r>
            <a:endParaRPr lang="en-GB" b="0" dirty="0"/>
          </a:p>
        </p:txBody>
      </p:sp>
      <p:sp>
        <p:nvSpPr>
          <p:cNvPr id="30" name="Rectangle 3"/>
          <p:cNvSpPr txBox="1">
            <a:spLocks noChangeArrowheads="1"/>
          </p:cNvSpPr>
          <p:nvPr/>
        </p:nvSpPr>
        <p:spPr bwMode="auto">
          <a:xfrm flipH="1">
            <a:off x="4139952" y="1700808"/>
            <a:ext cx="4139468" cy="360040"/>
          </a:xfrm>
          <a:prstGeom prst="homePlate">
            <a:avLst/>
          </a:prstGeom>
          <a:solidFill>
            <a:schemeClr val="bg1">
              <a:lumMod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lnSpc>
                <a:spcPct val="95000"/>
              </a:lnSpc>
              <a:spcBef>
                <a:spcPts val="600"/>
              </a:spcBef>
              <a:spcAft>
                <a:spcPts val="600"/>
              </a:spcAft>
              <a:buClr>
                <a:srgbClr val="E1120D"/>
              </a:buClr>
              <a:buSzPct val="125000"/>
              <a:defRPr/>
            </a:pPr>
            <a:r>
              <a:rPr lang="en-US" dirty="0" smtClean="0">
                <a:solidFill>
                  <a:schemeClr val="bg1"/>
                </a:solidFill>
                <a:latin typeface="Arial" charset="0"/>
                <a:cs typeface="Arial" charset="0"/>
              </a:rPr>
              <a:t>Design of the test bed architecture </a:t>
            </a:r>
          </a:p>
        </p:txBody>
      </p:sp>
      <p:sp>
        <p:nvSpPr>
          <p:cNvPr id="31" name="30 Rectángulo"/>
          <p:cNvSpPr/>
          <p:nvPr/>
        </p:nvSpPr>
        <p:spPr bwMode="auto">
          <a:xfrm>
            <a:off x="8316416" y="1700808"/>
            <a:ext cx="216024" cy="360040"/>
          </a:xfrm>
          <a:prstGeom prst="rect">
            <a:avLst/>
          </a:prstGeom>
          <a:solidFill>
            <a:schemeClr val="bg1">
              <a:lumMod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marL="0" marR="0" indent="0" algn="just" defTabSz="914400" eaLnBrk="1" latinLnBrk="0" hangingPunct="1">
              <a:lnSpc>
                <a:spcPct val="95000"/>
              </a:lnSpc>
              <a:spcBef>
                <a:spcPts val="600"/>
              </a:spcBef>
              <a:spcAft>
                <a:spcPts val="600"/>
              </a:spcAft>
              <a:buClr>
                <a:srgbClr val="E1120D"/>
              </a:buClr>
              <a:buSzPct val="125000"/>
              <a:buFontTx/>
              <a:buNone/>
              <a:tabLst/>
              <a:defRPr/>
            </a:pPr>
            <a:endParaRPr lang="en-GB" smtClean="0">
              <a:solidFill>
                <a:schemeClr val="bg1"/>
              </a:solidFill>
              <a:latin typeface="Arial" charset="0"/>
              <a:cs typeface="Arial" charset="0"/>
            </a:endParaRPr>
          </a:p>
        </p:txBody>
      </p:sp>
      <p:sp>
        <p:nvSpPr>
          <p:cNvPr id="32" name="31 Rectángulo"/>
          <p:cNvSpPr/>
          <p:nvPr/>
        </p:nvSpPr>
        <p:spPr bwMode="auto">
          <a:xfrm>
            <a:off x="8570416" y="1700808"/>
            <a:ext cx="93340" cy="360040"/>
          </a:xfrm>
          <a:prstGeom prst="rect">
            <a:avLst/>
          </a:prstGeom>
          <a:solidFill>
            <a:schemeClr val="bg1">
              <a:lumMod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marL="0" marR="0" indent="0" algn="just" defTabSz="914400" eaLnBrk="1" latinLnBrk="0" hangingPunct="1">
              <a:lnSpc>
                <a:spcPct val="95000"/>
              </a:lnSpc>
              <a:spcBef>
                <a:spcPts val="600"/>
              </a:spcBef>
              <a:spcAft>
                <a:spcPts val="600"/>
              </a:spcAft>
              <a:buClr>
                <a:srgbClr val="E1120D"/>
              </a:buClr>
              <a:buSzPct val="125000"/>
              <a:buFontTx/>
              <a:buNone/>
              <a:tabLst/>
              <a:defRPr/>
            </a:pPr>
            <a:endParaRPr lang="en-GB" smtClean="0">
              <a:solidFill>
                <a:schemeClr val="bg1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467544" y="2276872"/>
            <a:ext cx="2448272" cy="504056"/>
          </a:xfrm>
          <a:prstGeom prst="rect">
            <a:avLst/>
          </a:prstGeom>
          <a:solidFill>
            <a:srgbClr val="4BACC6">
              <a:lumMod val="20000"/>
              <a:lumOff val="80000"/>
            </a:srgbClr>
          </a:solidFill>
          <a:ln w="3175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</a:ln>
          <a:effectLst/>
        </p:spPr>
        <p:txBody>
          <a:bodyPr rtlCol="0" anchor="ctr"/>
          <a:lstStyle/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 kern="0" dirty="0" smtClean="0">
              <a:solidFill>
                <a:srgbClr val="F79646">
                  <a:lumMod val="60000"/>
                  <a:lumOff val="40000"/>
                </a:srgbClr>
              </a:solidFill>
              <a:latin typeface="Calibri"/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539552" y="2348880"/>
            <a:ext cx="25202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TEST BED AREA</a:t>
            </a:r>
            <a:endParaRPr lang="en-GB" sz="1000" b="1" dirty="0" smtClean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1" name="10 Imagen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9428" y="2851352"/>
            <a:ext cx="8496944" cy="3761557"/>
          </a:xfrm>
          <a:prstGeom prst="rect">
            <a:avLst/>
          </a:prstGeom>
        </p:spPr>
      </p:pic>
      <p:grpSp>
        <p:nvGrpSpPr>
          <p:cNvPr id="10" name="9 Grupo"/>
          <p:cNvGrpSpPr/>
          <p:nvPr/>
        </p:nvGrpSpPr>
        <p:grpSpPr>
          <a:xfrm>
            <a:off x="611560" y="5733256"/>
            <a:ext cx="1080120" cy="715018"/>
            <a:chOff x="395536" y="5143855"/>
            <a:chExt cx="1305426" cy="800364"/>
          </a:xfrm>
        </p:grpSpPr>
        <p:sp>
          <p:nvSpPr>
            <p:cNvPr id="12" name="11 Esquina doblada"/>
            <p:cNvSpPr/>
            <p:nvPr/>
          </p:nvSpPr>
          <p:spPr bwMode="auto">
            <a:xfrm rot="21250175">
              <a:off x="505103" y="5143855"/>
              <a:ext cx="1195859" cy="800364"/>
            </a:xfrm>
            <a:prstGeom prst="foldedCorner">
              <a:avLst>
                <a:gd name="adj" fmla="val 42128"/>
              </a:avLst>
            </a:prstGeom>
            <a:gradFill flip="none" rotWithShape="1">
              <a:gsLst>
                <a:gs pos="0">
                  <a:srgbClr val="FFF200"/>
                </a:gs>
                <a:gs pos="70000">
                  <a:srgbClr val="FFFFCC"/>
                </a:gs>
                <a:gs pos="70000">
                  <a:srgbClr val="FF0300"/>
                </a:gs>
                <a:gs pos="100000">
                  <a:srgbClr val="4D0808"/>
                </a:gs>
              </a:gsLst>
              <a:lin ang="2700000" scaled="1"/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600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Lucida Handwriting" pitchFamily="66" charset="0"/>
              </a:endParaRPr>
            </a:p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400" i="0" u="none" strike="noStrike" cap="none" normalizeH="0" baseline="0" dirty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Segoe Print" pitchFamily="2" charset="0"/>
                </a:rPr>
                <a:t>Work in Progress</a:t>
              </a:r>
            </a:p>
          </p:txBody>
        </p:sp>
        <p:pic>
          <p:nvPicPr>
            <p:cNvPr id="13" name="Picture 115" descr="pin3.png"/>
            <p:cNvPicPr>
              <a:picLocks noChangeAspect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95536" y="5229200"/>
              <a:ext cx="257709" cy="2153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0" dirty="0" smtClean="0"/>
              <a:t>SCADALAB PROJECT: Main activities (IV)</a:t>
            </a:r>
            <a:endParaRPr lang="en-GB" b="0" dirty="0"/>
          </a:p>
        </p:txBody>
      </p:sp>
      <p:sp>
        <p:nvSpPr>
          <p:cNvPr id="31" name="30 Rectángulo"/>
          <p:cNvSpPr/>
          <p:nvPr/>
        </p:nvSpPr>
        <p:spPr bwMode="auto">
          <a:xfrm>
            <a:off x="8316416" y="1700808"/>
            <a:ext cx="216024" cy="360040"/>
          </a:xfrm>
          <a:prstGeom prst="rect">
            <a:avLst/>
          </a:prstGeom>
          <a:solidFill>
            <a:schemeClr val="bg1">
              <a:lumMod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marL="0" marR="0" indent="0" algn="just" defTabSz="914400" eaLnBrk="1" latinLnBrk="0" hangingPunct="1">
              <a:lnSpc>
                <a:spcPct val="95000"/>
              </a:lnSpc>
              <a:spcBef>
                <a:spcPts val="600"/>
              </a:spcBef>
              <a:spcAft>
                <a:spcPts val="600"/>
              </a:spcAft>
              <a:buClr>
                <a:srgbClr val="E1120D"/>
              </a:buClr>
              <a:buSzPct val="125000"/>
              <a:buFontTx/>
              <a:buNone/>
              <a:tabLst/>
              <a:defRPr/>
            </a:pPr>
            <a:endParaRPr lang="en-GB" smtClean="0">
              <a:solidFill>
                <a:schemeClr val="bg1"/>
              </a:solidFill>
              <a:latin typeface="Arial" charset="0"/>
              <a:cs typeface="Arial" charset="0"/>
            </a:endParaRPr>
          </a:p>
        </p:txBody>
      </p:sp>
      <p:sp>
        <p:nvSpPr>
          <p:cNvPr id="32" name="31 Rectángulo"/>
          <p:cNvSpPr/>
          <p:nvPr/>
        </p:nvSpPr>
        <p:spPr bwMode="auto">
          <a:xfrm>
            <a:off x="8570416" y="1700808"/>
            <a:ext cx="93340" cy="360040"/>
          </a:xfrm>
          <a:prstGeom prst="rect">
            <a:avLst/>
          </a:prstGeom>
          <a:solidFill>
            <a:schemeClr val="bg1">
              <a:lumMod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marL="0" marR="0" indent="0" algn="just" defTabSz="914400" eaLnBrk="1" latinLnBrk="0" hangingPunct="1">
              <a:lnSpc>
                <a:spcPct val="95000"/>
              </a:lnSpc>
              <a:spcBef>
                <a:spcPts val="600"/>
              </a:spcBef>
              <a:spcAft>
                <a:spcPts val="600"/>
              </a:spcAft>
              <a:buClr>
                <a:srgbClr val="E1120D"/>
              </a:buClr>
              <a:buSzPct val="125000"/>
              <a:buFontTx/>
              <a:buNone/>
              <a:tabLst/>
              <a:defRPr/>
            </a:pPr>
            <a:endParaRPr lang="en-GB" smtClean="0">
              <a:solidFill>
                <a:schemeClr val="bg1"/>
              </a:solidFill>
              <a:latin typeface="Arial" charset="0"/>
              <a:cs typeface="Arial" charset="0"/>
            </a:endParaRPr>
          </a:p>
        </p:txBody>
      </p:sp>
      <p:sp>
        <p:nvSpPr>
          <p:cNvPr id="13" name="Rectangle 3"/>
          <p:cNvSpPr txBox="1">
            <a:spLocks noChangeArrowheads="1"/>
          </p:cNvSpPr>
          <p:nvPr/>
        </p:nvSpPr>
        <p:spPr bwMode="auto">
          <a:xfrm flipH="1">
            <a:off x="4499992" y="1700808"/>
            <a:ext cx="3779428" cy="360040"/>
          </a:xfrm>
          <a:prstGeom prst="homePlate">
            <a:avLst/>
          </a:prstGeom>
          <a:solidFill>
            <a:schemeClr val="bg1">
              <a:lumMod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lnSpc>
                <a:spcPct val="95000"/>
              </a:lnSpc>
              <a:spcBef>
                <a:spcPts val="600"/>
              </a:spcBef>
              <a:spcAft>
                <a:spcPts val="600"/>
              </a:spcAft>
              <a:buClr>
                <a:srgbClr val="E1120D"/>
              </a:buClr>
              <a:buSzPct val="125000"/>
              <a:defRPr/>
            </a:pPr>
            <a:r>
              <a:rPr lang="en-US" dirty="0" smtClean="0">
                <a:solidFill>
                  <a:schemeClr val="bg1"/>
                </a:solidFill>
                <a:latin typeface="Arial" charset="0"/>
                <a:cs typeface="Arial" charset="0"/>
              </a:rPr>
              <a:t>Workflow of the security assessment </a:t>
            </a:r>
          </a:p>
        </p:txBody>
      </p:sp>
      <p:grpSp>
        <p:nvGrpSpPr>
          <p:cNvPr id="89" name="88 Grupo"/>
          <p:cNvGrpSpPr/>
          <p:nvPr/>
        </p:nvGrpSpPr>
        <p:grpSpPr>
          <a:xfrm>
            <a:off x="899592" y="2132856"/>
            <a:ext cx="7920880" cy="4498280"/>
            <a:chOff x="899592" y="2132856"/>
            <a:chExt cx="7920880" cy="4498280"/>
          </a:xfrm>
        </p:grpSpPr>
        <p:sp>
          <p:nvSpPr>
            <p:cNvPr id="22" name="21 Rectángulo redondeado"/>
            <p:cNvSpPr/>
            <p:nvPr/>
          </p:nvSpPr>
          <p:spPr bwMode="auto">
            <a:xfrm>
              <a:off x="5638088" y="2132856"/>
              <a:ext cx="3182384" cy="4426272"/>
            </a:xfrm>
            <a:prstGeom prst="roundRect">
              <a:avLst/>
            </a:prstGeom>
            <a:solidFill>
              <a:schemeClr val="accent3">
                <a:alpha val="0"/>
              </a:schemeClr>
            </a:solidFill>
            <a:ln>
              <a:headEnd type="none" w="med" len="med"/>
              <a:tailEnd type="none" w="med" len="med"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8" name="17 Rectángulo redondeado"/>
            <p:cNvSpPr/>
            <p:nvPr/>
          </p:nvSpPr>
          <p:spPr bwMode="auto">
            <a:xfrm>
              <a:off x="899592" y="2204864"/>
              <a:ext cx="3182384" cy="4426272"/>
            </a:xfrm>
            <a:prstGeom prst="round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en-GB" smtClean="0">
                <a:solidFill>
                  <a:schemeClr val="tx1"/>
                </a:solidFill>
                <a:latin typeface="Arial" pitchFamily="34" charset="0"/>
              </a:endParaRPr>
            </a:p>
          </p:txBody>
        </p:sp>
        <p:pic>
          <p:nvPicPr>
            <p:cNvPr id="26630" name="Picture 6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7720085" y="2717304"/>
              <a:ext cx="707575" cy="7364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6631" name="Picture 7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6987630" y="2564904"/>
              <a:ext cx="782430" cy="8143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0" name="Picture 11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107520" y="2349500"/>
              <a:ext cx="1037138" cy="1612900"/>
            </a:xfrm>
            <a:prstGeom prst="rect">
              <a:avLst/>
            </a:prstGeom>
            <a:noFill/>
            <a:ln w="9525">
              <a:miter lim="800000"/>
              <a:headEnd/>
              <a:tailEnd/>
            </a:ln>
            <a:effectLst/>
          </p:spPr>
        </p:pic>
        <p:pic>
          <p:nvPicPr>
            <p:cNvPr id="26636" name="Picture 12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2075690" y="2420888"/>
              <a:ext cx="964358" cy="10037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44" name="43 Grupo"/>
          <p:cNvGrpSpPr/>
          <p:nvPr/>
        </p:nvGrpSpPr>
        <p:grpSpPr>
          <a:xfrm>
            <a:off x="3040048" y="2323604"/>
            <a:ext cx="3947582" cy="795524"/>
            <a:chOff x="3040048" y="2564904"/>
            <a:chExt cx="3947582" cy="795524"/>
          </a:xfrm>
        </p:grpSpPr>
        <p:pic>
          <p:nvPicPr>
            <p:cNvPr id="26633" name="Picture 9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4351784" y="2564904"/>
              <a:ext cx="1060698" cy="7955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40" name="39 Conector recto"/>
            <p:cNvCxnSpPr>
              <a:stCxn id="26631" idx="1"/>
              <a:endCxn id="26633" idx="3"/>
            </p:cNvCxnSpPr>
            <p:nvPr/>
          </p:nvCxnSpPr>
          <p:spPr bwMode="auto">
            <a:xfrm flipH="1" flipV="1">
              <a:off x="5412482" y="2962666"/>
              <a:ext cx="1575148" cy="250732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pic>
          <p:nvPicPr>
            <p:cNvPr id="26637" name="Picture 13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5940152" y="2850548"/>
              <a:ext cx="360040" cy="3209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34" name="33 Conector recto de flecha"/>
            <p:cNvCxnSpPr>
              <a:stCxn id="26633" idx="1"/>
              <a:endCxn id="26636" idx="3"/>
            </p:cNvCxnSpPr>
            <p:nvPr/>
          </p:nvCxnSpPr>
          <p:spPr bwMode="auto">
            <a:xfrm flipH="1">
              <a:off x="3040048" y="2962666"/>
              <a:ext cx="1311736" cy="201396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grpSp>
        <p:nvGrpSpPr>
          <p:cNvPr id="69" name="68 Grupo"/>
          <p:cNvGrpSpPr/>
          <p:nvPr/>
        </p:nvGrpSpPr>
        <p:grpSpPr>
          <a:xfrm>
            <a:off x="2267744" y="3284984"/>
            <a:ext cx="5616624" cy="609600"/>
            <a:chOff x="2267744" y="3284984"/>
            <a:chExt cx="5616624" cy="609600"/>
          </a:xfrm>
        </p:grpSpPr>
        <p:cxnSp>
          <p:nvCxnSpPr>
            <p:cNvPr id="46" name="45 Conector recto de flecha"/>
            <p:cNvCxnSpPr/>
            <p:nvPr/>
          </p:nvCxnSpPr>
          <p:spPr bwMode="auto">
            <a:xfrm>
              <a:off x="2267744" y="3437508"/>
              <a:ext cx="5616624" cy="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pic>
          <p:nvPicPr>
            <p:cNvPr id="26638" name="Picture 14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3512840" y="3318892"/>
              <a:ext cx="321823" cy="2844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6640" name="Picture 16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4499992" y="3284984"/>
              <a:ext cx="609600" cy="609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59" name="58 Grupo"/>
          <p:cNvGrpSpPr/>
          <p:nvPr/>
        </p:nvGrpSpPr>
        <p:grpSpPr>
          <a:xfrm>
            <a:off x="6609432" y="3645024"/>
            <a:ext cx="2142456" cy="1251595"/>
            <a:chOff x="6609432" y="3645024"/>
            <a:chExt cx="2142456" cy="1251595"/>
          </a:xfrm>
        </p:grpSpPr>
        <p:pic>
          <p:nvPicPr>
            <p:cNvPr id="26641" name="Picture 17"/>
            <p:cNvPicPr>
              <a:picLocks noChangeAspect="1" noChangeArrowheads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7380312" y="3861048"/>
              <a:ext cx="428625" cy="4286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6642" name="Picture 18"/>
            <p:cNvPicPr>
              <a:picLocks noChangeAspect="1" noChangeArrowheads="1"/>
            </p:cNvPicPr>
            <p:nvPr/>
          </p:nvPicPr>
          <p:blipFill>
            <a:blip r:embed="rId12" cstate="print"/>
            <a:srcRect/>
            <a:stretch>
              <a:fillRect/>
            </a:stretch>
          </p:blipFill>
          <p:spPr bwMode="auto">
            <a:xfrm>
              <a:off x="6609432" y="3861048"/>
              <a:ext cx="595328" cy="10355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6" name="Picture 19"/>
            <p:cNvPicPr>
              <a:picLocks noChangeAspect="1" noChangeArrowheads="1"/>
            </p:cNvPicPr>
            <p:nvPr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7164388" y="4292600"/>
              <a:ext cx="1587500" cy="417513"/>
            </a:xfrm>
            <a:prstGeom prst="rect">
              <a:avLst/>
            </a:prstGeom>
            <a:noFill/>
            <a:ln w="9525">
              <a:miter lim="800000"/>
              <a:headEnd/>
              <a:tailEnd/>
            </a:ln>
            <a:effectLst/>
          </p:spPr>
        </p:pic>
        <p:cxnSp>
          <p:nvCxnSpPr>
            <p:cNvPr id="53" name="52 Conector recto de flecha"/>
            <p:cNvCxnSpPr>
              <a:stCxn id="26641" idx="1"/>
            </p:cNvCxnSpPr>
            <p:nvPr/>
          </p:nvCxnSpPr>
          <p:spPr bwMode="auto">
            <a:xfrm flipH="1">
              <a:off x="7164288" y="4075361"/>
              <a:ext cx="216024" cy="73719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57" name="56 Conector recto"/>
            <p:cNvCxnSpPr/>
            <p:nvPr/>
          </p:nvCxnSpPr>
          <p:spPr bwMode="auto">
            <a:xfrm flipH="1">
              <a:off x="7740352" y="3645024"/>
              <a:ext cx="504056" cy="288032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pic>
          <p:nvPicPr>
            <p:cNvPr id="26644" name="Picture 20"/>
            <p:cNvPicPr>
              <a:picLocks noChangeAspect="1" noChangeArrowheads="1"/>
            </p:cNvPicPr>
            <p:nvPr/>
          </p:nvPicPr>
          <p:blipFill>
            <a:blip r:embed="rId14" cstate="print"/>
            <a:srcRect/>
            <a:stretch>
              <a:fillRect/>
            </a:stretch>
          </p:blipFill>
          <p:spPr bwMode="auto">
            <a:xfrm>
              <a:off x="7812360" y="3689616"/>
              <a:ext cx="360040" cy="3184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68" name="67 Grupo"/>
          <p:cNvGrpSpPr/>
          <p:nvPr/>
        </p:nvGrpSpPr>
        <p:grpSpPr>
          <a:xfrm>
            <a:off x="1233488" y="4077072"/>
            <a:ext cx="804862" cy="2380878"/>
            <a:chOff x="1233488" y="4077072"/>
            <a:chExt cx="804862" cy="2380878"/>
          </a:xfrm>
        </p:grpSpPr>
        <p:pic>
          <p:nvPicPr>
            <p:cNvPr id="83" name="Picture 21"/>
            <p:cNvPicPr>
              <a:picLocks noChangeAspect="1" noChangeArrowheads="1"/>
            </p:cNvPicPr>
            <p:nvPr/>
          </p:nvPicPr>
          <p:blipFill>
            <a:blip r:embed="rId15" cstate="print"/>
            <a:srcRect/>
            <a:stretch>
              <a:fillRect/>
            </a:stretch>
          </p:blipFill>
          <p:spPr bwMode="auto">
            <a:xfrm>
              <a:off x="1233488" y="5153025"/>
              <a:ext cx="804862" cy="1304925"/>
            </a:xfrm>
            <a:prstGeom prst="rect">
              <a:avLst/>
            </a:prstGeom>
            <a:noFill/>
            <a:ln w="9525">
              <a:miter lim="800000"/>
              <a:headEnd/>
              <a:tailEnd/>
            </a:ln>
            <a:effectLst/>
          </p:spPr>
        </p:pic>
        <p:cxnSp>
          <p:nvCxnSpPr>
            <p:cNvPr id="64" name="63 Conector recto de flecha"/>
            <p:cNvCxnSpPr/>
            <p:nvPr/>
          </p:nvCxnSpPr>
          <p:spPr bwMode="auto">
            <a:xfrm>
              <a:off x="1619672" y="4077072"/>
              <a:ext cx="0" cy="108012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pic>
          <p:nvPicPr>
            <p:cNvPr id="26646" name="Picture 22"/>
            <p:cNvPicPr>
              <a:picLocks noChangeAspect="1" noChangeArrowheads="1"/>
            </p:cNvPicPr>
            <p:nvPr/>
          </p:nvPicPr>
          <p:blipFill>
            <a:blip r:embed="rId16" cstate="print"/>
            <a:srcRect/>
            <a:stretch>
              <a:fillRect/>
            </a:stretch>
          </p:blipFill>
          <p:spPr bwMode="auto">
            <a:xfrm>
              <a:off x="1475656" y="4581128"/>
              <a:ext cx="360040" cy="3600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6647" name="Picture 23"/>
            <p:cNvPicPr>
              <a:picLocks noChangeAspect="1" noChangeArrowheads="1"/>
            </p:cNvPicPr>
            <p:nvPr/>
          </p:nvPicPr>
          <p:blipFill>
            <a:blip r:embed="rId17" cstate="print"/>
            <a:srcRect/>
            <a:stretch>
              <a:fillRect/>
            </a:stretch>
          </p:blipFill>
          <p:spPr bwMode="auto">
            <a:xfrm>
              <a:off x="1475656" y="4136380"/>
              <a:ext cx="363503" cy="3202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79" name="78 Grupo"/>
          <p:cNvGrpSpPr/>
          <p:nvPr/>
        </p:nvGrpSpPr>
        <p:grpSpPr>
          <a:xfrm>
            <a:off x="1979712" y="4221088"/>
            <a:ext cx="2036663" cy="1368152"/>
            <a:chOff x="1979712" y="4221088"/>
            <a:chExt cx="2036663" cy="1368152"/>
          </a:xfrm>
        </p:grpSpPr>
        <p:grpSp>
          <p:nvGrpSpPr>
            <p:cNvPr id="77" name="76 Grupo"/>
            <p:cNvGrpSpPr/>
            <p:nvPr/>
          </p:nvGrpSpPr>
          <p:grpSpPr>
            <a:xfrm>
              <a:off x="1979712" y="4221088"/>
              <a:ext cx="2000901" cy="1368152"/>
              <a:chOff x="1979712" y="4221088"/>
              <a:chExt cx="2000901" cy="1368152"/>
            </a:xfrm>
          </p:grpSpPr>
          <p:pic>
            <p:nvPicPr>
              <p:cNvPr id="26648" name="Picture 24"/>
              <p:cNvPicPr>
                <a:picLocks noChangeAspect="1" noChangeArrowheads="1"/>
              </p:cNvPicPr>
              <p:nvPr/>
            </p:nvPicPr>
            <p:blipFill>
              <a:blip r:embed="rId18" cstate="print"/>
              <a:srcRect/>
              <a:stretch>
                <a:fillRect/>
              </a:stretch>
            </p:blipFill>
            <p:spPr bwMode="auto">
              <a:xfrm>
                <a:off x="3347864" y="4221088"/>
                <a:ext cx="632749" cy="77876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cxnSp>
            <p:nvCxnSpPr>
              <p:cNvPr id="72" name="71 Conector recto de flecha"/>
              <p:cNvCxnSpPr>
                <a:endCxn id="26648" idx="1"/>
              </p:cNvCxnSpPr>
              <p:nvPr/>
            </p:nvCxnSpPr>
            <p:spPr bwMode="auto">
              <a:xfrm flipV="1">
                <a:off x="1979712" y="4610472"/>
                <a:ext cx="1368152" cy="978768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rgbClr val="C00000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  <p:pic>
            <p:nvPicPr>
              <p:cNvPr id="26649" name="Picture 25"/>
              <p:cNvPicPr>
                <a:picLocks noChangeAspect="1" noChangeArrowheads="1"/>
              </p:cNvPicPr>
              <p:nvPr/>
            </p:nvPicPr>
            <p:blipFill>
              <a:blip r:embed="rId19" cstate="print"/>
              <a:srcRect/>
              <a:stretch>
                <a:fillRect/>
              </a:stretch>
            </p:blipFill>
            <p:spPr bwMode="auto">
              <a:xfrm>
                <a:off x="2699792" y="4725144"/>
                <a:ext cx="590550" cy="3524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6650" name="Picture 26"/>
              <p:cNvPicPr>
                <a:picLocks noChangeAspect="1" noChangeArrowheads="1"/>
              </p:cNvPicPr>
              <p:nvPr/>
            </p:nvPicPr>
            <p:blipFill>
              <a:blip r:embed="rId20" cstate="print"/>
              <a:srcRect/>
              <a:stretch>
                <a:fillRect/>
              </a:stretch>
            </p:blipFill>
            <p:spPr bwMode="auto">
              <a:xfrm>
                <a:off x="2166144" y="5207992"/>
                <a:ext cx="377378" cy="33116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pic>
          <p:nvPicPr>
            <p:cNvPr id="82" name="Picture 27"/>
            <p:cNvPicPr>
              <a:picLocks noChangeAspect="1" noChangeArrowheads="1"/>
            </p:cNvPicPr>
            <p:nvPr/>
          </p:nvPicPr>
          <p:blipFill>
            <a:blip r:embed="rId21" cstate="print"/>
            <a:srcRect/>
            <a:stretch>
              <a:fillRect/>
            </a:stretch>
          </p:blipFill>
          <p:spPr bwMode="auto">
            <a:xfrm>
              <a:off x="3089275" y="5132388"/>
              <a:ext cx="927100" cy="331787"/>
            </a:xfrm>
            <a:prstGeom prst="rect">
              <a:avLst/>
            </a:prstGeom>
            <a:noFill/>
            <a:ln w="9525">
              <a:miter lim="800000"/>
              <a:headEnd/>
              <a:tailEnd/>
            </a:ln>
            <a:effectLst/>
          </p:spPr>
        </p:pic>
      </p:grpSp>
      <p:grpSp>
        <p:nvGrpSpPr>
          <p:cNvPr id="84" name="83 Grupo"/>
          <p:cNvGrpSpPr/>
          <p:nvPr/>
        </p:nvGrpSpPr>
        <p:grpSpPr>
          <a:xfrm>
            <a:off x="4139952" y="4085704"/>
            <a:ext cx="2592288" cy="533400"/>
            <a:chOff x="4139952" y="4365104"/>
            <a:chExt cx="2592288" cy="533400"/>
          </a:xfrm>
        </p:grpSpPr>
        <p:cxnSp>
          <p:nvCxnSpPr>
            <p:cNvPr id="81" name="80 Conector recto de flecha"/>
            <p:cNvCxnSpPr/>
            <p:nvPr/>
          </p:nvCxnSpPr>
          <p:spPr bwMode="auto">
            <a:xfrm flipV="1">
              <a:off x="4139952" y="4509120"/>
              <a:ext cx="2592288" cy="144016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pic>
          <p:nvPicPr>
            <p:cNvPr id="26652" name="Picture 28"/>
            <p:cNvPicPr>
              <a:picLocks noChangeAspect="1" noChangeArrowheads="1"/>
            </p:cNvPicPr>
            <p:nvPr/>
          </p:nvPicPr>
          <p:blipFill>
            <a:blip r:embed="rId22" cstate="print"/>
            <a:srcRect/>
            <a:stretch>
              <a:fillRect/>
            </a:stretch>
          </p:blipFill>
          <p:spPr bwMode="auto">
            <a:xfrm>
              <a:off x="4355976" y="4509120"/>
              <a:ext cx="372030" cy="3297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6653" name="Picture 29"/>
            <p:cNvPicPr>
              <a:picLocks noChangeAspect="1" noChangeArrowheads="1"/>
            </p:cNvPicPr>
            <p:nvPr/>
          </p:nvPicPr>
          <p:blipFill>
            <a:blip r:embed="rId23" cstate="print"/>
            <a:srcRect/>
            <a:stretch>
              <a:fillRect/>
            </a:stretch>
          </p:blipFill>
          <p:spPr bwMode="auto">
            <a:xfrm>
              <a:off x="4860032" y="4365104"/>
              <a:ext cx="533400" cy="533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96" name="95 Grupo"/>
          <p:cNvGrpSpPr/>
          <p:nvPr/>
        </p:nvGrpSpPr>
        <p:grpSpPr>
          <a:xfrm>
            <a:off x="6804248" y="4797152"/>
            <a:ext cx="1512665" cy="1711598"/>
            <a:chOff x="6804248" y="4797152"/>
            <a:chExt cx="1512665" cy="1711598"/>
          </a:xfrm>
        </p:grpSpPr>
        <p:cxnSp>
          <p:nvCxnSpPr>
            <p:cNvPr id="86" name="85 Conector recto de flecha"/>
            <p:cNvCxnSpPr/>
            <p:nvPr/>
          </p:nvCxnSpPr>
          <p:spPr bwMode="auto">
            <a:xfrm>
              <a:off x="6804248" y="4797152"/>
              <a:ext cx="368548" cy="664964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pic>
          <p:nvPicPr>
            <p:cNvPr id="75" name="Picture 30"/>
            <p:cNvPicPr>
              <a:picLocks noChangeAspect="1" noChangeArrowheads="1"/>
            </p:cNvPicPr>
            <p:nvPr/>
          </p:nvPicPr>
          <p:blipFill>
            <a:blip r:embed="rId24" cstate="print"/>
            <a:srcRect/>
            <a:stretch>
              <a:fillRect/>
            </a:stretch>
          </p:blipFill>
          <p:spPr bwMode="auto">
            <a:xfrm>
              <a:off x="6948488" y="5229225"/>
              <a:ext cx="1368425" cy="1279525"/>
            </a:xfrm>
            <a:prstGeom prst="rect">
              <a:avLst/>
            </a:prstGeom>
            <a:noFill/>
            <a:ln w="9525">
              <a:miter lim="800000"/>
              <a:headEnd/>
              <a:tailEnd/>
            </a:ln>
            <a:effectLst/>
          </p:spPr>
        </p:pic>
        <p:pic>
          <p:nvPicPr>
            <p:cNvPr id="26655" name="Picture 31"/>
            <p:cNvPicPr>
              <a:picLocks noChangeAspect="1" noChangeArrowheads="1"/>
            </p:cNvPicPr>
            <p:nvPr/>
          </p:nvPicPr>
          <p:blipFill>
            <a:blip r:embed="rId25" cstate="print"/>
            <a:srcRect/>
            <a:stretch>
              <a:fillRect/>
            </a:stretch>
          </p:blipFill>
          <p:spPr bwMode="auto">
            <a:xfrm>
              <a:off x="6804248" y="5013176"/>
              <a:ext cx="337860" cy="2994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01" name="100 Grupo"/>
          <p:cNvGrpSpPr/>
          <p:nvPr/>
        </p:nvGrpSpPr>
        <p:grpSpPr>
          <a:xfrm>
            <a:off x="7164288" y="4725144"/>
            <a:ext cx="538002" cy="576064"/>
            <a:chOff x="7164288" y="4725144"/>
            <a:chExt cx="538002" cy="576064"/>
          </a:xfrm>
        </p:grpSpPr>
        <p:cxnSp>
          <p:nvCxnSpPr>
            <p:cNvPr id="98" name="97 Conector recto de flecha"/>
            <p:cNvCxnSpPr/>
            <p:nvPr/>
          </p:nvCxnSpPr>
          <p:spPr bwMode="auto">
            <a:xfrm flipH="1" flipV="1">
              <a:off x="7164288" y="4725144"/>
              <a:ext cx="432048" cy="576064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pic>
          <p:nvPicPr>
            <p:cNvPr id="26656" name="Picture 32"/>
            <p:cNvPicPr>
              <a:picLocks noChangeAspect="1" noChangeArrowheads="1"/>
            </p:cNvPicPr>
            <p:nvPr/>
          </p:nvPicPr>
          <p:blipFill>
            <a:blip r:embed="rId26" cstate="print"/>
            <a:srcRect/>
            <a:stretch>
              <a:fillRect/>
            </a:stretch>
          </p:blipFill>
          <p:spPr bwMode="auto">
            <a:xfrm>
              <a:off x="7308304" y="4869160"/>
              <a:ext cx="393986" cy="2577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07" name="106 Grupo"/>
          <p:cNvGrpSpPr/>
          <p:nvPr/>
        </p:nvGrpSpPr>
        <p:grpSpPr>
          <a:xfrm>
            <a:off x="3923928" y="4581128"/>
            <a:ext cx="2520280" cy="456059"/>
            <a:chOff x="3923928" y="4581128"/>
            <a:chExt cx="2520280" cy="456059"/>
          </a:xfrm>
        </p:grpSpPr>
        <p:cxnSp>
          <p:nvCxnSpPr>
            <p:cNvPr id="103" name="102 Conector recto de flecha"/>
            <p:cNvCxnSpPr/>
            <p:nvPr/>
          </p:nvCxnSpPr>
          <p:spPr bwMode="auto">
            <a:xfrm flipH="1">
              <a:off x="3923928" y="4725144"/>
              <a:ext cx="2520280" cy="72008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pic>
          <p:nvPicPr>
            <p:cNvPr id="26657" name="Picture 33"/>
            <p:cNvPicPr>
              <a:picLocks noChangeAspect="1" noChangeArrowheads="1"/>
            </p:cNvPicPr>
            <p:nvPr/>
          </p:nvPicPr>
          <p:blipFill>
            <a:blip r:embed="rId27" cstate="print"/>
            <a:srcRect/>
            <a:stretch>
              <a:fillRect/>
            </a:stretch>
          </p:blipFill>
          <p:spPr bwMode="auto">
            <a:xfrm>
              <a:off x="5292080" y="4581128"/>
              <a:ext cx="456059" cy="4560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6658" name="Picture 34"/>
            <p:cNvPicPr>
              <a:picLocks noChangeAspect="1" noChangeArrowheads="1"/>
            </p:cNvPicPr>
            <p:nvPr/>
          </p:nvPicPr>
          <p:blipFill>
            <a:blip r:embed="rId28" cstate="print"/>
            <a:srcRect/>
            <a:stretch>
              <a:fillRect/>
            </a:stretch>
          </p:blipFill>
          <p:spPr bwMode="auto">
            <a:xfrm>
              <a:off x="4716016" y="4653136"/>
              <a:ext cx="432048" cy="3297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11" name="110 Grupo"/>
          <p:cNvGrpSpPr/>
          <p:nvPr/>
        </p:nvGrpSpPr>
        <p:grpSpPr>
          <a:xfrm>
            <a:off x="2051720" y="5415632"/>
            <a:ext cx="963414" cy="461640"/>
            <a:chOff x="2051720" y="5415632"/>
            <a:chExt cx="963414" cy="461640"/>
          </a:xfrm>
        </p:grpSpPr>
        <p:cxnSp>
          <p:nvCxnSpPr>
            <p:cNvPr id="109" name="108 Conector recto de flecha"/>
            <p:cNvCxnSpPr/>
            <p:nvPr/>
          </p:nvCxnSpPr>
          <p:spPr bwMode="auto">
            <a:xfrm flipH="1">
              <a:off x="2051720" y="5517232"/>
              <a:ext cx="936104" cy="36004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pic>
          <p:nvPicPr>
            <p:cNvPr id="26659" name="Picture 35"/>
            <p:cNvPicPr>
              <a:picLocks noChangeAspect="1" noChangeArrowheads="1"/>
            </p:cNvPicPr>
            <p:nvPr/>
          </p:nvPicPr>
          <p:blipFill>
            <a:blip r:embed="rId29" cstate="print"/>
            <a:srcRect/>
            <a:stretch>
              <a:fillRect/>
            </a:stretch>
          </p:blipFill>
          <p:spPr bwMode="auto">
            <a:xfrm>
              <a:off x="2661568" y="5415632"/>
              <a:ext cx="353566" cy="3133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18" name="117 Grupo"/>
          <p:cNvGrpSpPr/>
          <p:nvPr/>
        </p:nvGrpSpPr>
        <p:grpSpPr>
          <a:xfrm>
            <a:off x="2267744" y="5373688"/>
            <a:ext cx="3098006" cy="874712"/>
            <a:chOff x="2267744" y="5373688"/>
            <a:chExt cx="3098006" cy="874712"/>
          </a:xfrm>
        </p:grpSpPr>
        <p:pic>
          <p:nvPicPr>
            <p:cNvPr id="78" name="Picture 36"/>
            <p:cNvPicPr>
              <a:picLocks noChangeAspect="1" noChangeArrowheads="1"/>
            </p:cNvPicPr>
            <p:nvPr/>
          </p:nvPicPr>
          <p:blipFill>
            <a:blip r:embed="rId30" cstate="print"/>
            <a:srcRect/>
            <a:stretch>
              <a:fillRect/>
            </a:stretch>
          </p:blipFill>
          <p:spPr bwMode="auto">
            <a:xfrm>
              <a:off x="4678363" y="5373688"/>
              <a:ext cx="687387" cy="874712"/>
            </a:xfrm>
            <a:prstGeom prst="rect">
              <a:avLst/>
            </a:prstGeom>
            <a:noFill/>
            <a:ln w="9525">
              <a:miter lim="800000"/>
              <a:headEnd/>
              <a:tailEnd/>
            </a:ln>
            <a:effectLst/>
          </p:spPr>
        </p:pic>
        <p:grpSp>
          <p:nvGrpSpPr>
            <p:cNvPr id="116" name="115 Grupo"/>
            <p:cNvGrpSpPr/>
            <p:nvPr/>
          </p:nvGrpSpPr>
          <p:grpSpPr>
            <a:xfrm>
              <a:off x="2267744" y="5805264"/>
              <a:ext cx="2232248" cy="313388"/>
              <a:chOff x="2267744" y="5805264"/>
              <a:chExt cx="2232248" cy="313388"/>
            </a:xfrm>
          </p:grpSpPr>
          <p:cxnSp>
            <p:nvCxnSpPr>
              <p:cNvPr id="114" name="113 Conector recto de flecha"/>
              <p:cNvCxnSpPr/>
              <p:nvPr/>
            </p:nvCxnSpPr>
            <p:spPr bwMode="auto">
              <a:xfrm flipV="1">
                <a:off x="2267744" y="5877272"/>
                <a:ext cx="2232248" cy="216024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rgbClr val="C00000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  <p:pic>
            <p:nvPicPr>
              <p:cNvPr id="26661" name="Picture 37"/>
              <p:cNvPicPr>
                <a:picLocks noChangeAspect="1" noChangeArrowheads="1"/>
              </p:cNvPicPr>
              <p:nvPr/>
            </p:nvPicPr>
            <p:blipFill>
              <a:blip r:embed="rId31" cstate="print"/>
              <a:srcRect/>
              <a:stretch>
                <a:fillRect/>
              </a:stretch>
            </p:blipFill>
            <p:spPr bwMode="auto">
              <a:xfrm>
                <a:off x="3347864" y="5805264"/>
                <a:ext cx="353566" cy="3133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grpSp>
        <p:nvGrpSpPr>
          <p:cNvPr id="126" name="125 Grupo"/>
          <p:cNvGrpSpPr/>
          <p:nvPr/>
        </p:nvGrpSpPr>
        <p:grpSpPr>
          <a:xfrm>
            <a:off x="2915816" y="3212976"/>
            <a:ext cx="1872208" cy="2113588"/>
            <a:chOff x="2915816" y="3212976"/>
            <a:chExt cx="1872208" cy="2113588"/>
          </a:xfrm>
        </p:grpSpPr>
        <p:cxnSp>
          <p:nvCxnSpPr>
            <p:cNvPr id="120" name="119 Conector recto de flecha"/>
            <p:cNvCxnSpPr/>
            <p:nvPr/>
          </p:nvCxnSpPr>
          <p:spPr bwMode="auto">
            <a:xfrm flipH="1" flipV="1">
              <a:off x="2915816" y="3212976"/>
              <a:ext cx="1872208" cy="2016224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pic>
          <p:nvPicPr>
            <p:cNvPr id="26662" name="Picture 38"/>
            <p:cNvPicPr>
              <a:picLocks noChangeAspect="1" noChangeArrowheads="1"/>
            </p:cNvPicPr>
            <p:nvPr/>
          </p:nvPicPr>
          <p:blipFill>
            <a:blip r:embed="rId32" cstate="print"/>
            <a:srcRect/>
            <a:stretch>
              <a:fillRect/>
            </a:stretch>
          </p:blipFill>
          <p:spPr bwMode="auto">
            <a:xfrm>
              <a:off x="4427984" y="5013176"/>
              <a:ext cx="353566" cy="3133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32" name="131 Grupo"/>
          <p:cNvGrpSpPr/>
          <p:nvPr/>
        </p:nvGrpSpPr>
        <p:grpSpPr>
          <a:xfrm>
            <a:off x="3275856" y="2852936"/>
            <a:ext cx="3960440" cy="371475"/>
            <a:chOff x="3275856" y="2852936"/>
            <a:chExt cx="3960440" cy="371475"/>
          </a:xfrm>
        </p:grpSpPr>
        <p:cxnSp>
          <p:nvCxnSpPr>
            <p:cNvPr id="131" name="130 Conector recto de flecha"/>
            <p:cNvCxnSpPr/>
            <p:nvPr/>
          </p:nvCxnSpPr>
          <p:spPr bwMode="auto">
            <a:xfrm>
              <a:off x="3275856" y="3114680"/>
              <a:ext cx="3960440" cy="72008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pic>
          <p:nvPicPr>
            <p:cNvPr id="26663" name="Picture 39"/>
            <p:cNvPicPr>
              <a:picLocks noChangeAspect="1" noChangeArrowheads="1"/>
            </p:cNvPicPr>
            <p:nvPr/>
          </p:nvPicPr>
          <p:blipFill>
            <a:blip r:embed="rId33" cstate="print"/>
            <a:srcRect/>
            <a:stretch>
              <a:fillRect/>
            </a:stretch>
          </p:blipFill>
          <p:spPr bwMode="auto">
            <a:xfrm>
              <a:off x="3419872" y="2852936"/>
              <a:ext cx="419100" cy="371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36" name="135 Grupo"/>
          <p:cNvGrpSpPr/>
          <p:nvPr/>
        </p:nvGrpSpPr>
        <p:grpSpPr>
          <a:xfrm>
            <a:off x="2195736" y="5661248"/>
            <a:ext cx="528067" cy="312043"/>
            <a:chOff x="2195736" y="5661248"/>
            <a:chExt cx="528067" cy="312043"/>
          </a:xfrm>
        </p:grpSpPr>
        <p:pic>
          <p:nvPicPr>
            <p:cNvPr id="133" name="Picture 33"/>
            <p:cNvPicPr>
              <a:picLocks noChangeAspect="1" noChangeArrowheads="1"/>
            </p:cNvPicPr>
            <p:nvPr/>
          </p:nvPicPr>
          <p:blipFill>
            <a:blip r:embed="rId27" cstate="print"/>
            <a:srcRect/>
            <a:stretch>
              <a:fillRect/>
            </a:stretch>
          </p:blipFill>
          <p:spPr bwMode="auto">
            <a:xfrm>
              <a:off x="2195736" y="5661248"/>
              <a:ext cx="240035" cy="2400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5" name="Picture 33"/>
            <p:cNvPicPr>
              <a:picLocks noChangeAspect="1" noChangeArrowheads="1"/>
            </p:cNvPicPr>
            <p:nvPr/>
          </p:nvPicPr>
          <p:blipFill>
            <a:blip r:embed="rId27" cstate="print"/>
            <a:srcRect/>
            <a:stretch>
              <a:fillRect/>
            </a:stretch>
          </p:blipFill>
          <p:spPr bwMode="auto">
            <a:xfrm>
              <a:off x="2483768" y="5733256"/>
              <a:ext cx="240035" cy="2400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4" name="Picture 33"/>
            <p:cNvPicPr>
              <a:picLocks noChangeAspect="1" noChangeArrowheads="1"/>
            </p:cNvPicPr>
            <p:nvPr/>
          </p:nvPicPr>
          <p:blipFill>
            <a:blip r:embed="rId27" cstate="print"/>
            <a:srcRect/>
            <a:stretch>
              <a:fillRect/>
            </a:stretch>
          </p:blipFill>
          <p:spPr bwMode="auto">
            <a:xfrm>
              <a:off x="2339752" y="5710396"/>
              <a:ext cx="240035" cy="2400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2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7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0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5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0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5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0" dirty="0" smtClean="0"/>
              <a:t>WANT TO KNOW MORE?</a:t>
            </a:r>
            <a:endParaRPr lang="en-GB" b="0" dirty="0"/>
          </a:p>
        </p:txBody>
      </p:sp>
      <p:sp>
        <p:nvSpPr>
          <p:cNvPr id="31" name="30 Rectángulo"/>
          <p:cNvSpPr/>
          <p:nvPr/>
        </p:nvSpPr>
        <p:spPr bwMode="auto">
          <a:xfrm>
            <a:off x="8316416" y="1916832"/>
            <a:ext cx="216024" cy="360040"/>
          </a:xfrm>
          <a:prstGeom prst="rect">
            <a:avLst/>
          </a:prstGeom>
          <a:solidFill>
            <a:schemeClr val="bg1">
              <a:lumMod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marL="0" marR="0" indent="0" algn="just" defTabSz="914400" eaLnBrk="1" latinLnBrk="0" hangingPunct="1">
              <a:lnSpc>
                <a:spcPct val="95000"/>
              </a:lnSpc>
              <a:spcBef>
                <a:spcPts val="600"/>
              </a:spcBef>
              <a:spcAft>
                <a:spcPts val="600"/>
              </a:spcAft>
              <a:buClr>
                <a:srgbClr val="E1120D"/>
              </a:buClr>
              <a:buSzPct val="125000"/>
              <a:buFontTx/>
              <a:buNone/>
              <a:tabLst/>
              <a:defRPr/>
            </a:pPr>
            <a:endParaRPr lang="en-GB" smtClean="0">
              <a:solidFill>
                <a:schemeClr val="bg1"/>
              </a:solidFill>
              <a:latin typeface="Arial" charset="0"/>
              <a:cs typeface="Arial" charset="0"/>
            </a:endParaRPr>
          </a:p>
        </p:txBody>
      </p:sp>
      <p:sp>
        <p:nvSpPr>
          <p:cNvPr id="32" name="31 Rectángulo"/>
          <p:cNvSpPr/>
          <p:nvPr/>
        </p:nvSpPr>
        <p:spPr bwMode="auto">
          <a:xfrm>
            <a:off x="8570416" y="1916832"/>
            <a:ext cx="93340" cy="360040"/>
          </a:xfrm>
          <a:prstGeom prst="rect">
            <a:avLst/>
          </a:prstGeom>
          <a:solidFill>
            <a:schemeClr val="bg1">
              <a:lumMod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marL="0" marR="0" indent="0" algn="just" defTabSz="914400" eaLnBrk="1" latinLnBrk="0" hangingPunct="1">
              <a:lnSpc>
                <a:spcPct val="95000"/>
              </a:lnSpc>
              <a:spcBef>
                <a:spcPts val="600"/>
              </a:spcBef>
              <a:spcAft>
                <a:spcPts val="600"/>
              </a:spcAft>
              <a:buClr>
                <a:srgbClr val="E1120D"/>
              </a:buClr>
              <a:buSzPct val="125000"/>
              <a:buFontTx/>
              <a:buNone/>
              <a:tabLst/>
              <a:defRPr/>
            </a:pPr>
            <a:endParaRPr lang="en-GB" smtClean="0">
              <a:solidFill>
                <a:schemeClr val="bg1"/>
              </a:solidFill>
              <a:latin typeface="Arial" charset="0"/>
              <a:cs typeface="Arial" charset="0"/>
            </a:endParaRPr>
          </a:p>
        </p:txBody>
      </p:sp>
      <p:grpSp>
        <p:nvGrpSpPr>
          <p:cNvPr id="4" name="105 Grupo"/>
          <p:cNvGrpSpPr/>
          <p:nvPr/>
        </p:nvGrpSpPr>
        <p:grpSpPr>
          <a:xfrm>
            <a:off x="619944" y="3267989"/>
            <a:ext cx="8293620" cy="2105227"/>
            <a:chOff x="611560" y="4581128"/>
            <a:chExt cx="8293620" cy="2105227"/>
          </a:xfrm>
        </p:grpSpPr>
        <p:pic>
          <p:nvPicPr>
            <p:cNvPr id="107" name="106 Imagen" descr="SCADA-LOGO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11560" y="4581128"/>
              <a:ext cx="2520280" cy="1487876"/>
            </a:xfrm>
            <a:prstGeom prst="rect">
              <a:avLst/>
            </a:prstGeom>
            <a:effectLst>
              <a:reflection blurRad="6350" stA="52000" endA="300" endPos="35000" dir="5400000" sy="-100000" algn="bl" rotWithShape="0"/>
            </a:effectLst>
          </p:spPr>
        </p:pic>
        <p:sp>
          <p:nvSpPr>
            <p:cNvPr id="108" name="107 Rectángulo"/>
            <p:cNvSpPr/>
            <p:nvPr/>
          </p:nvSpPr>
          <p:spPr>
            <a:xfrm>
              <a:off x="3576588" y="4884812"/>
              <a:ext cx="5328592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1" algn="l"/>
              <a:r>
                <a:rPr lang="en-US" dirty="0" smtClean="0"/>
                <a:t>Web: </a:t>
              </a:r>
              <a:r>
                <a:rPr lang="en-US" dirty="0" smtClean="0">
                  <a:hlinkClick r:id="rId4"/>
                </a:rPr>
                <a:t>http://scadalab.eu</a:t>
              </a:r>
              <a:endParaRPr lang="en-US" dirty="0" smtClean="0"/>
            </a:p>
            <a:p>
              <a:pPr lvl="1" algn="l"/>
              <a:r>
                <a:rPr lang="en-US" dirty="0" smtClean="0"/>
                <a:t>Email:  </a:t>
              </a:r>
              <a:r>
                <a:rPr lang="en-US" dirty="0" smtClean="0">
                  <a:hlinkClick r:id="rId5"/>
                </a:rPr>
                <a:t>info@scadalab.eu</a:t>
              </a:r>
              <a:endParaRPr lang="en-GB" dirty="0"/>
            </a:p>
          </p:txBody>
        </p:sp>
        <p:pic>
          <p:nvPicPr>
            <p:cNvPr id="110" name="Picture 2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40053" y="5534229"/>
              <a:ext cx="1043479" cy="892153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5" name="22 Grupo"/>
            <p:cNvGrpSpPr/>
            <p:nvPr/>
          </p:nvGrpSpPr>
          <p:grpSpPr>
            <a:xfrm>
              <a:off x="5238971" y="5516362"/>
              <a:ext cx="1224137" cy="1169993"/>
              <a:chOff x="6875570" y="4371343"/>
              <a:chExt cx="2027239" cy="2016758"/>
            </a:xfrm>
          </p:grpSpPr>
          <p:sp>
            <p:nvSpPr>
              <p:cNvPr id="116" name="Freeform 7"/>
              <p:cNvSpPr>
                <a:spLocks/>
              </p:cNvSpPr>
              <p:nvPr/>
            </p:nvSpPr>
            <p:spPr bwMode="auto">
              <a:xfrm rot="1273863">
                <a:off x="6875570" y="4421189"/>
                <a:ext cx="2027239" cy="1966912"/>
              </a:xfrm>
              <a:custGeom>
                <a:avLst/>
                <a:gdLst>
                  <a:gd name="T0" fmla="*/ 985 w 1153"/>
                  <a:gd name="T1" fmla="*/ 114 h 985"/>
                  <a:gd name="T2" fmla="*/ 985 w 1153"/>
                  <a:gd name="T3" fmla="*/ 114 h 985"/>
                  <a:gd name="T4" fmla="*/ 1017 w 1153"/>
                  <a:gd name="T5" fmla="*/ 242 h 985"/>
                  <a:gd name="T6" fmla="*/ 1073 w 1153"/>
                  <a:gd name="T7" fmla="*/ 462 h 985"/>
                  <a:gd name="T8" fmla="*/ 1153 w 1153"/>
                  <a:gd name="T9" fmla="*/ 763 h 985"/>
                  <a:gd name="T10" fmla="*/ 180 w 1153"/>
                  <a:gd name="T11" fmla="*/ 985 h 985"/>
                  <a:gd name="T12" fmla="*/ 180 w 1153"/>
                  <a:gd name="T13" fmla="*/ 985 h 985"/>
                  <a:gd name="T14" fmla="*/ 104 w 1153"/>
                  <a:gd name="T15" fmla="*/ 693 h 985"/>
                  <a:gd name="T16" fmla="*/ 48 w 1153"/>
                  <a:gd name="T17" fmla="*/ 478 h 985"/>
                  <a:gd name="T18" fmla="*/ 16 w 1153"/>
                  <a:gd name="T19" fmla="*/ 348 h 985"/>
                  <a:gd name="T20" fmla="*/ 16 w 1153"/>
                  <a:gd name="T21" fmla="*/ 348 h 985"/>
                  <a:gd name="T22" fmla="*/ 6 w 1153"/>
                  <a:gd name="T23" fmla="*/ 296 h 985"/>
                  <a:gd name="T24" fmla="*/ 2 w 1153"/>
                  <a:gd name="T25" fmla="*/ 252 h 985"/>
                  <a:gd name="T26" fmla="*/ 0 w 1153"/>
                  <a:gd name="T27" fmla="*/ 210 h 985"/>
                  <a:gd name="T28" fmla="*/ 965 w 1153"/>
                  <a:gd name="T29" fmla="*/ 0 h 985"/>
                  <a:gd name="T30" fmla="*/ 965 w 1153"/>
                  <a:gd name="T31" fmla="*/ 0 h 985"/>
                  <a:gd name="T32" fmla="*/ 971 w 1153"/>
                  <a:gd name="T33" fmla="*/ 36 h 985"/>
                  <a:gd name="T34" fmla="*/ 977 w 1153"/>
                  <a:gd name="T35" fmla="*/ 72 h 985"/>
                  <a:gd name="T36" fmla="*/ 985 w 1153"/>
                  <a:gd name="T37" fmla="*/ 114 h 985"/>
                  <a:gd name="T38" fmla="*/ 985 w 1153"/>
                  <a:gd name="T39" fmla="*/ 114 h 985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153"/>
                  <a:gd name="T61" fmla="*/ 0 h 985"/>
                  <a:gd name="T62" fmla="*/ 1153 w 1153"/>
                  <a:gd name="T63" fmla="*/ 985 h 985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153" h="985">
                    <a:moveTo>
                      <a:pt x="985" y="114"/>
                    </a:moveTo>
                    <a:lnTo>
                      <a:pt x="985" y="114"/>
                    </a:lnTo>
                    <a:lnTo>
                      <a:pt x="1017" y="242"/>
                    </a:lnTo>
                    <a:lnTo>
                      <a:pt x="1073" y="462"/>
                    </a:lnTo>
                    <a:lnTo>
                      <a:pt x="1153" y="763"/>
                    </a:lnTo>
                    <a:lnTo>
                      <a:pt x="180" y="985"/>
                    </a:lnTo>
                    <a:lnTo>
                      <a:pt x="104" y="693"/>
                    </a:lnTo>
                    <a:lnTo>
                      <a:pt x="48" y="478"/>
                    </a:lnTo>
                    <a:lnTo>
                      <a:pt x="16" y="348"/>
                    </a:lnTo>
                    <a:lnTo>
                      <a:pt x="6" y="296"/>
                    </a:lnTo>
                    <a:lnTo>
                      <a:pt x="2" y="252"/>
                    </a:lnTo>
                    <a:lnTo>
                      <a:pt x="0" y="210"/>
                    </a:lnTo>
                    <a:lnTo>
                      <a:pt x="965" y="0"/>
                    </a:lnTo>
                    <a:lnTo>
                      <a:pt x="971" y="36"/>
                    </a:lnTo>
                    <a:lnTo>
                      <a:pt x="977" y="72"/>
                    </a:lnTo>
                    <a:lnTo>
                      <a:pt x="985" y="114"/>
                    </a:lnTo>
                    <a:close/>
                  </a:path>
                </a:pathLst>
              </a:custGeom>
              <a:solidFill>
                <a:srgbClr val="FEE692"/>
              </a:solidFill>
              <a:ln w="9525">
                <a:noFill/>
                <a:round/>
                <a:headEnd/>
                <a:tailEnd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pPr>
                  <a:defRPr/>
                </a:pPr>
                <a:endParaRPr lang="en-US" dirty="0"/>
              </a:p>
            </p:txBody>
          </p:sp>
          <p:grpSp>
            <p:nvGrpSpPr>
              <p:cNvPr id="6" name="Group 111"/>
              <p:cNvGrpSpPr>
                <a:grpSpLocks/>
              </p:cNvGrpSpPr>
              <p:nvPr/>
            </p:nvGrpSpPr>
            <p:grpSpPr bwMode="auto">
              <a:xfrm>
                <a:off x="7689854" y="4371343"/>
                <a:ext cx="466160" cy="403860"/>
                <a:chOff x="4678404" y="931455"/>
                <a:chExt cx="5215810" cy="4502476"/>
              </a:xfrm>
            </p:grpSpPr>
            <p:pic>
              <p:nvPicPr>
                <p:cNvPr id="119" name="Picture 115" descr="pin3.png"/>
                <p:cNvPicPr>
                  <a:picLocks noChangeAspect="1"/>
                </p:cNvPicPr>
                <p:nvPr/>
              </p:nvPicPr>
              <p:blipFill>
                <a:blip r:embed="rId7" cstate="print"/>
                <a:srcRect/>
                <a:stretch>
                  <a:fillRect/>
                </a:stretch>
              </p:blipFill>
              <p:spPr bwMode="auto">
                <a:xfrm>
                  <a:off x="4699046" y="931455"/>
                  <a:ext cx="5195168" cy="450247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121" name="Måne 64"/>
                <p:cNvSpPr/>
                <p:nvPr/>
              </p:nvSpPr>
              <p:spPr bwMode="auto">
                <a:xfrm rot="16552097">
                  <a:off x="5636511" y="2403604"/>
                  <a:ext cx="1989528" cy="3905742"/>
                </a:xfrm>
                <a:prstGeom prst="moon">
                  <a:avLst>
                    <a:gd name="adj" fmla="val 18952"/>
                  </a:avLst>
                </a:prstGeom>
                <a:gradFill flip="none" rotWithShape="1">
                  <a:gsLst>
                    <a:gs pos="24000">
                      <a:sysClr val="windowText" lastClr="000000">
                        <a:alpha val="24000"/>
                      </a:sysClr>
                    </a:gs>
                    <a:gs pos="100000">
                      <a:sysClr val="window" lastClr="FFFFFF">
                        <a:alpha val="0"/>
                      </a:sysClr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ln w="9525" cap="flat" cmpd="sng" algn="ctr">
                  <a:noFill/>
                  <a:prstDash val="solid"/>
                </a:ln>
                <a:effectLst/>
              </p:spPr>
              <p:txBody>
                <a:bodyPr anchor="ctr"/>
                <a:lstStyle/>
                <a:p>
                  <a:pPr algn="ctr">
                    <a:defRPr/>
                  </a:pPr>
                  <a:endParaRPr lang="en-US" dirty="0">
                    <a:solidFill>
                      <a:srgbClr val="FFFFFF"/>
                    </a:solidFill>
                    <a:latin typeface="Calibri" pitchFamily="-111" charset="0"/>
                  </a:endParaRPr>
                </a:p>
              </p:txBody>
            </p:sp>
          </p:grpSp>
          <p:sp>
            <p:nvSpPr>
              <p:cNvPr id="118" name="Rektangel 153"/>
              <p:cNvSpPr>
                <a:spLocks noChangeArrowheads="1"/>
              </p:cNvSpPr>
              <p:nvPr/>
            </p:nvSpPr>
            <p:spPr bwMode="auto">
              <a:xfrm rot="413760">
                <a:off x="7069401" y="4482593"/>
                <a:ext cx="1750371" cy="14324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 defTabSz="801688">
                  <a:spcBef>
                    <a:spcPct val="20000"/>
                  </a:spcBef>
                </a:pPr>
                <a:r>
                  <a:rPr lang="en-GB" sz="1200" noProof="1" smtClean="0">
                    <a:solidFill>
                      <a:srgbClr val="080808"/>
                    </a:solidFill>
                    <a:latin typeface="Calibri" pitchFamily="34" charset="0"/>
                  </a:rPr>
                  <a:t/>
                </a:r>
                <a:br>
                  <a:rPr lang="en-GB" sz="1200" noProof="1" smtClean="0">
                    <a:solidFill>
                      <a:srgbClr val="080808"/>
                    </a:solidFill>
                    <a:latin typeface="Calibri" pitchFamily="34" charset="0"/>
                  </a:rPr>
                </a:br>
                <a:r>
                  <a:rPr lang="en-GB" sz="1200" b="1" noProof="1" smtClean="0">
                    <a:solidFill>
                      <a:srgbClr val="080808"/>
                    </a:solidFill>
                    <a:latin typeface="Calibri" pitchFamily="34" charset="0"/>
                  </a:rPr>
                  <a:t>project web site (under construction)</a:t>
                </a:r>
                <a:endParaRPr lang="en-GB" sz="1200" noProof="1"/>
              </a:p>
            </p:txBody>
          </p:sp>
        </p:grpSp>
        <p:pic>
          <p:nvPicPr>
            <p:cNvPr id="112" name="Picture 2" descr="C:\Users\jbalboat\Desktop\scada\li.jpg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19596" y="5589240"/>
              <a:ext cx="432048" cy="43204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3" name="Picture 2" descr="C:\Users\jbalboat\Desktop\scada\t.jpg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67334" y="6021288"/>
              <a:ext cx="360040" cy="36488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5" name="Picture 2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6465086" y="5534810"/>
              <a:ext cx="1008112" cy="1008112"/>
            </a:xfrm>
            <a:prstGeom prst="rect">
              <a:avLst/>
            </a:prstGeom>
            <a:noFill/>
          </p:spPr>
        </p:pic>
      </p:grpSp>
      <p:sp>
        <p:nvSpPr>
          <p:cNvPr id="125" name="Rectangle 3"/>
          <p:cNvSpPr txBox="1">
            <a:spLocks noChangeArrowheads="1"/>
          </p:cNvSpPr>
          <p:nvPr/>
        </p:nvSpPr>
        <p:spPr bwMode="auto">
          <a:xfrm flipH="1">
            <a:off x="4499992" y="1916832"/>
            <a:ext cx="3779428" cy="360040"/>
          </a:xfrm>
          <a:prstGeom prst="homePlate">
            <a:avLst/>
          </a:prstGeom>
          <a:solidFill>
            <a:schemeClr val="bg1">
              <a:lumMod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lnSpc>
                <a:spcPct val="95000"/>
              </a:lnSpc>
              <a:spcBef>
                <a:spcPts val="600"/>
              </a:spcBef>
              <a:spcAft>
                <a:spcPts val="600"/>
              </a:spcAft>
              <a:buClr>
                <a:srgbClr val="E1120D"/>
              </a:buClr>
              <a:buSzPct val="125000"/>
              <a:defRPr/>
            </a:pPr>
            <a:r>
              <a:rPr lang="en-US" dirty="0" smtClean="0">
                <a:solidFill>
                  <a:schemeClr val="bg1"/>
                </a:solidFill>
                <a:latin typeface="Arial" charset="0"/>
                <a:cs typeface="Arial" charset="0"/>
              </a:rPr>
              <a:t>Contact us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0" dirty="0" smtClean="0"/>
              <a:t>WANT TO KNOW MORE?</a:t>
            </a:r>
            <a:endParaRPr lang="en-GB" b="0" dirty="0"/>
          </a:p>
        </p:txBody>
      </p:sp>
      <p:sp>
        <p:nvSpPr>
          <p:cNvPr id="31" name="30 Rectángulo"/>
          <p:cNvSpPr/>
          <p:nvPr/>
        </p:nvSpPr>
        <p:spPr bwMode="auto">
          <a:xfrm>
            <a:off x="8316416" y="1700808"/>
            <a:ext cx="216024" cy="360040"/>
          </a:xfrm>
          <a:prstGeom prst="rect">
            <a:avLst/>
          </a:prstGeom>
          <a:solidFill>
            <a:schemeClr val="bg1">
              <a:lumMod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marL="0" marR="0" indent="0" algn="just" defTabSz="914400" eaLnBrk="1" latinLnBrk="0" hangingPunct="1">
              <a:lnSpc>
                <a:spcPct val="95000"/>
              </a:lnSpc>
              <a:spcBef>
                <a:spcPts val="600"/>
              </a:spcBef>
              <a:spcAft>
                <a:spcPts val="600"/>
              </a:spcAft>
              <a:buClr>
                <a:srgbClr val="E1120D"/>
              </a:buClr>
              <a:buSzPct val="125000"/>
              <a:buFontTx/>
              <a:buNone/>
              <a:tabLst/>
              <a:defRPr/>
            </a:pPr>
            <a:endParaRPr lang="en-GB" smtClean="0">
              <a:solidFill>
                <a:schemeClr val="bg1"/>
              </a:solidFill>
              <a:latin typeface="Arial" charset="0"/>
              <a:cs typeface="Arial" charset="0"/>
            </a:endParaRPr>
          </a:p>
        </p:txBody>
      </p:sp>
      <p:sp>
        <p:nvSpPr>
          <p:cNvPr id="32" name="31 Rectángulo"/>
          <p:cNvSpPr/>
          <p:nvPr/>
        </p:nvSpPr>
        <p:spPr bwMode="auto">
          <a:xfrm>
            <a:off x="8570416" y="1700808"/>
            <a:ext cx="93340" cy="360040"/>
          </a:xfrm>
          <a:prstGeom prst="rect">
            <a:avLst/>
          </a:prstGeom>
          <a:solidFill>
            <a:schemeClr val="bg1">
              <a:lumMod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marL="0" marR="0" indent="0" algn="just" defTabSz="914400" eaLnBrk="1" latinLnBrk="0" hangingPunct="1">
              <a:lnSpc>
                <a:spcPct val="95000"/>
              </a:lnSpc>
              <a:spcBef>
                <a:spcPts val="600"/>
              </a:spcBef>
              <a:spcAft>
                <a:spcPts val="600"/>
              </a:spcAft>
              <a:buClr>
                <a:srgbClr val="E1120D"/>
              </a:buClr>
              <a:buSzPct val="125000"/>
              <a:buFontTx/>
              <a:buNone/>
              <a:tabLst/>
              <a:defRPr/>
            </a:pPr>
            <a:endParaRPr lang="en-GB" smtClean="0">
              <a:solidFill>
                <a:schemeClr val="bg1"/>
              </a:solidFill>
              <a:latin typeface="Arial" charset="0"/>
              <a:cs typeface="Arial" charset="0"/>
            </a:endParaRPr>
          </a:p>
        </p:txBody>
      </p:sp>
      <p:sp>
        <p:nvSpPr>
          <p:cNvPr id="13" name="Rectangle 3"/>
          <p:cNvSpPr txBox="1">
            <a:spLocks noChangeArrowheads="1"/>
          </p:cNvSpPr>
          <p:nvPr/>
        </p:nvSpPr>
        <p:spPr bwMode="auto">
          <a:xfrm flipH="1">
            <a:off x="4499992" y="4077072"/>
            <a:ext cx="3779428" cy="360040"/>
          </a:xfrm>
          <a:prstGeom prst="homePlate">
            <a:avLst/>
          </a:prstGeom>
          <a:solidFill>
            <a:schemeClr val="bg1">
              <a:lumMod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lnSpc>
                <a:spcPct val="95000"/>
              </a:lnSpc>
              <a:spcBef>
                <a:spcPts val="600"/>
              </a:spcBef>
              <a:spcAft>
                <a:spcPts val="600"/>
              </a:spcAft>
              <a:buClr>
                <a:srgbClr val="E1120D"/>
              </a:buClr>
              <a:buSzPct val="125000"/>
              <a:defRPr/>
            </a:pPr>
            <a:r>
              <a:rPr lang="en-US" dirty="0" smtClean="0">
                <a:solidFill>
                  <a:schemeClr val="bg1"/>
                </a:solidFill>
                <a:latin typeface="Arial" charset="0"/>
                <a:cs typeface="Arial" charset="0"/>
              </a:rPr>
              <a:t>Come to our next workshop</a:t>
            </a:r>
          </a:p>
        </p:txBody>
      </p:sp>
      <p:sp>
        <p:nvSpPr>
          <p:cNvPr id="85" name="84 Rectángulo"/>
          <p:cNvSpPr/>
          <p:nvPr/>
        </p:nvSpPr>
        <p:spPr bwMode="auto">
          <a:xfrm>
            <a:off x="8316416" y="4077072"/>
            <a:ext cx="216024" cy="360040"/>
          </a:xfrm>
          <a:prstGeom prst="rect">
            <a:avLst/>
          </a:prstGeom>
          <a:solidFill>
            <a:schemeClr val="bg1">
              <a:lumMod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marL="0" marR="0" indent="0" algn="just" defTabSz="914400" eaLnBrk="1" latinLnBrk="0" hangingPunct="1">
              <a:lnSpc>
                <a:spcPct val="95000"/>
              </a:lnSpc>
              <a:spcBef>
                <a:spcPts val="600"/>
              </a:spcBef>
              <a:spcAft>
                <a:spcPts val="600"/>
              </a:spcAft>
              <a:buClr>
                <a:srgbClr val="E1120D"/>
              </a:buClr>
              <a:buSzPct val="125000"/>
              <a:buFontTx/>
              <a:buNone/>
              <a:tabLst/>
              <a:defRPr/>
            </a:pPr>
            <a:endParaRPr lang="en-GB" smtClean="0">
              <a:solidFill>
                <a:schemeClr val="bg1"/>
              </a:solidFill>
              <a:latin typeface="Arial" charset="0"/>
              <a:cs typeface="Arial" charset="0"/>
            </a:endParaRPr>
          </a:p>
        </p:txBody>
      </p:sp>
      <p:sp>
        <p:nvSpPr>
          <p:cNvPr id="89" name="88 Rectángulo"/>
          <p:cNvSpPr/>
          <p:nvPr/>
        </p:nvSpPr>
        <p:spPr bwMode="auto">
          <a:xfrm>
            <a:off x="8570416" y="4077072"/>
            <a:ext cx="93340" cy="360040"/>
          </a:xfrm>
          <a:prstGeom prst="rect">
            <a:avLst/>
          </a:prstGeom>
          <a:solidFill>
            <a:schemeClr val="bg1">
              <a:lumMod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marL="0" marR="0" indent="0" algn="just" defTabSz="914400" eaLnBrk="1" latinLnBrk="0" hangingPunct="1">
              <a:lnSpc>
                <a:spcPct val="95000"/>
              </a:lnSpc>
              <a:spcBef>
                <a:spcPts val="600"/>
              </a:spcBef>
              <a:spcAft>
                <a:spcPts val="600"/>
              </a:spcAft>
              <a:buClr>
                <a:srgbClr val="E1120D"/>
              </a:buClr>
              <a:buSzPct val="125000"/>
              <a:buFontTx/>
              <a:buNone/>
              <a:tabLst/>
              <a:defRPr/>
            </a:pPr>
            <a:endParaRPr lang="en-GB" smtClean="0">
              <a:solidFill>
                <a:schemeClr val="bg1"/>
              </a:solidFill>
              <a:latin typeface="Arial" charset="0"/>
              <a:cs typeface="Arial" charset="0"/>
            </a:endParaRPr>
          </a:p>
        </p:txBody>
      </p:sp>
      <p:grpSp>
        <p:nvGrpSpPr>
          <p:cNvPr id="91" name="90 Grupo"/>
          <p:cNvGrpSpPr/>
          <p:nvPr/>
        </p:nvGrpSpPr>
        <p:grpSpPr>
          <a:xfrm>
            <a:off x="539552" y="4725144"/>
            <a:ext cx="7848872" cy="1487876"/>
            <a:chOff x="611560" y="4581128"/>
            <a:chExt cx="7848872" cy="1487876"/>
          </a:xfrm>
        </p:grpSpPr>
        <p:pic>
          <p:nvPicPr>
            <p:cNvPr id="92" name="91 Imagen" descr="SCADA-LOGO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11560" y="4581128"/>
              <a:ext cx="2520280" cy="1487876"/>
            </a:xfrm>
            <a:prstGeom prst="rect">
              <a:avLst/>
            </a:prstGeom>
            <a:effectLst>
              <a:reflection blurRad="6350" stA="52000" endA="300" endPos="35000" dir="5400000" sy="-100000" algn="bl" rotWithShape="0"/>
            </a:effectLst>
          </p:spPr>
        </p:pic>
        <p:sp>
          <p:nvSpPr>
            <p:cNvPr id="93" name="92 Rectángulo"/>
            <p:cNvSpPr/>
            <p:nvPr/>
          </p:nvSpPr>
          <p:spPr>
            <a:xfrm>
              <a:off x="3131840" y="4884812"/>
              <a:ext cx="5328592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1" algn="l"/>
              <a:r>
                <a:rPr lang="en-GB" dirty="0" smtClean="0"/>
                <a:t>To be held in Madrid 10</a:t>
              </a:r>
              <a:r>
                <a:rPr lang="en-GB" baseline="30000" dirty="0" smtClean="0"/>
                <a:t>th</a:t>
              </a:r>
              <a:r>
                <a:rPr lang="en-GB" dirty="0" smtClean="0"/>
                <a:t> October</a:t>
              </a:r>
              <a:endParaRPr lang="en-GB" dirty="0"/>
            </a:p>
          </p:txBody>
        </p:sp>
        <p:sp>
          <p:nvSpPr>
            <p:cNvPr id="105" name="Måne 64"/>
            <p:cNvSpPr/>
            <p:nvPr/>
          </p:nvSpPr>
          <p:spPr bwMode="auto">
            <a:xfrm rot="16552097">
              <a:off x="5784301" y="5589196"/>
              <a:ext cx="103528" cy="210786"/>
            </a:xfrm>
            <a:prstGeom prst="moon">
              <a:avLst>
                <a:gd name="adj" fmla="val 18952"/>
              </a:avLst>
            </a:prstGeom>
            <a:gradFill flip="none" rotWithShape="1">
              <a:gsLst>
                <a:gs pos="24000">
                  <a:sysClr val="windowText" lastClr="000000">
                    <a:alpha val="24000"/>
                  </a:sysClr>
                </a:gs>
                <a:gs pos="100000">
                  <a:sysClr val="window" lastClr="FFFFFF">
                    <a:alpha val="0"/>
                  </a:sys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en-US" dirty="0">
                <a:solidFill>
                  <a:srgbClr val="FFFFFF"/>
                </a:solidFill>
                <a:latin typeface="Calibri" pitchFamily="-111" charset="0"/>
              </a:endParaRPr>
            </a:p>
          </p:txBody>
        </p:sp>
      </p:grpSp>
      <p:grpSp>
        <p:nvGrpSpPr>
          <p:cNvPr id="106" name="105 Grupo"/>
          <p:cNvGrpSpPr/>
          <p:nvPr/>
        </p:nvGrpSpPr>
        <p:grpSpPr>
          <a:xfrm>
            <a:off x="619944" y="1899837"/>
            <a:ext cx="8293620" cy="2105227"/>
            <a:chOff x="611560" y="4581128"/>
            <a:chExt cx="8293620" cy="2105227"/>
          </a:xfrm>
        </p:grpSpPr>
        <p:pic>
          <p:nvPicPr>
            <p:cNvPr id="107" name="106 Imagen" descr="SCADA-LOGO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11560" y="4581128"/>
              <a:ext cx="2520280" cy="1487876"/>
            </a:xfrm>
            <a:prstGeom prst="rect">
              <a:avLst/>
            </a:prstGeom>
            <a:effectLst>
              <a:reflection blurRad="6350" stA="52000" endA="300" endPos="35000" dir="5400000" sy="-100000" algn="bl" rotWithShape="0"/>
            </a:effectLst>
          </p:spPr>
        </p:pic>
        <p:sp>
          <p:nvSpPr>
            <p:cNvPr id="108" name="107 Rectángulo"/>
            <p:cNvSpPr/>
            <p:nvPr/>
          </p:nvSpPr>
          <p:spPr>
            <a:xfrm>
              <a:off x="3576588" y="4884812"/>
              <a:ext cx="5328592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1" algn="l"/>
              <a:r>
                <a:rPr lang="en-US" dirty="0" smtClean="0"/>
                <a:t>Web: </a:t>
              </a:r>
              <a:r>
                <a:rPr lang="en-US" dirty="0" smtClean="0">
                  <a:hlinkClick r:id="rId4"/>
                </a:rPr>
                <a:t>http://scadalab.eu</a:t>
              </a:r>
              <a:endParaRPr lang="en-US" dirty="0" smtClean="0"/>
            </a:p>
            <a:p>
              <a:pPr lvl="1" algn="l"/>
              <a:r>
                <a:rPr lang="en-US" dirty="0" smtClean="0"/>
                <a:t>Email:  </a:t>
              </a:r>
              <a:r>
                <a:rPr lang="en-US" dirty="0" smtClean="0">
                  <a:hlinkClick r:id="rId5"/>
                </a:rPr>
                <a:t>info@scadalab.eu</a:t>
              </a:r>
              <a:endParaRPr lang="en-GB" dirty="0"/>
            </a:p>
          </p:txBody>
        </p:sp>
        <p:pic>
          <p:nvPicPr>
            <p:cNvPr id="110" name="Picture 2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40053" y="5534229"/>
              <a:ext cx="1043479" cy="892153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11" name="22 Grupo"/>
            <p:cNvGrpSpPr/>
            <p:nvPr/>
          </p:nvGrpSpPr>
          <p:grpSpPr>
            <a:xfrm>
              <a:off x="5238971" y="5516362"/>
              <a:ext cx="1224137" cy="1169993"/>
              <a:chOff x="6875570" y="4371343"/>
              <a:chExt cx="2027239" cy="2016758"/>
            </a:xfrm>
          </p:grpSpPr>
          <p:sp>
            <p:nvSpPr>
              <p:cNvPr id="116" name="Freeform 7"/>
              <p:cNvSpPr>
                <a:spLocks/>
              </p:cNvSpPr>
              <p:nvPr/>
            </p:nvSpPr>
            <p:spPr bwMode="auto">
              <a:xfrm rot="1273863">
                <a:off x="6875570" y="4421189"/>
                <a:ext cx="2027239" cy="1966912"/>
              </a:xfrm>
              <a:custGeom>
                <a:avLst/>
                <a:gdLst>
                  <a:gd name="T0" fmla="*/ 985 w 1153"/>
                  <a:gd name="T1" fmla="*/ 114 h 985"/>
                  <a:gd name="T2" fmla="*/ 985 w 1153"/>
                  <a:gd name="T3" fmla="*/ 114 h 985"/>
                  <a:gd name="T4" fmla="*/ 1017 w 1153"/>
                  <a:gd name="T5" fmla="*/ 242 h 985"/>
                  <a:gd name="T6" fmla="*/ 1073 w 1153"/>
                  <a:gd name="T7" fmla="*/ 462 h 985"/>
                  <a:gd name="T8" fmla="*/ 1153 w 1153"/>
                  <a:gd name="T9" fmla="*/ 763 h 985"/>
                  <a:gd name="T10" fmla="*/ 180 w 1153"/>
                  <a:gd name="T11" fmla="*/ 985 h 985"/>
                  <a:gd name="T12" fmla="*/ 180 w 1153"/>
                  <a:gd name="T13" fmla="*/ 985 h 985"/>
                  <a:gd name="T14" fmla="*/ 104 w 1153"/>
                  <a:gd name="T15" fmla="*/ 693 h 985"/>
                  <a:gd name="T16" fmla="*/ 48 w 1153"/>
                  <a:gd name="T17" fmla="*/ 478 h 985"/>
                  <a:gd name="T18" fmla="*/ 16 w 1153"/>
                  <a:gd name="T19" fmla="*/ 348 h 985"/>
                  <a:gd name="T20" fmla="*/ 16 w 1153"/>
                  <a:gd name="T21" fmla="*/ 348 h 985"/>
                  <a:gd name="T22" fmla="*/ 6 w 1153"/>
                  <a:gd name="T23" fmla="*/ 296 h 985"/>
                  <a:gd name="T24" fmla="*/ 2 w 1153"/>
                  <a:gd name="T25" fmla="*/ 252 h 985"/>
                  <a:gd name="T26" fmla="*/ 0 w 1153"/>
                  <a:gd name="T27" fmla="*/ 210 h 985"/>
                  <a:gd name="T28" fmla="*/ 965 w 1153"/>
                  <a:gd name="T29" fmla="*/ 0 h 985"/>
                  <a:gd name="T30" fmla="*/ 965 w 1153"/>
                  <a:gd name="T31" fmla="*/ 0 h 985"/>
                  <a:gd name="T32" fmla="*/ 971 w 1153"/>
                  <a:gd name="T33" fmla="*/ 36 h 985"/>
                  <a:gd name="T34" fmla="*/ 977 w 1153"/>
                  <a:gd name="T35" fmla="*/ 72 h 985"/>
                  <a:gd name="T36" fmla="*/ 985 w 1153"/>
                  <a:gd name="T37" fmla="*/ 114 h 985"/>
                  <a:gd name="T38" fmla="*/ 985 w 1153"/>
                  <a:gd name="T39" fmla="*/ 114 h 985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153"/>
                  <a:gd name="T61" fmla="*/ 0 h 985"/>
                  <a:gd name="T62" fmla="*/ 1153 w 1153"/>
                  <a:gd name="T63" fmla="*/ 985 h 985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153" h="985">
                    <a:moveTo>
                      <a:pt x="985" y="114"/>
                    </a:moveTo>
                    <a:lnTo>
                      <a:pt x="985" y="114"/>
                    </a:lnTo>
                    <a:lnTo>
                      <a:pt x="1017" y="242"/>
                    </a:lnTo>
                    <a:lnTo>
                      <a:pt x="1073" y="462"/>
                    </a:lnTo>
                    <a:lnTo>
                      <a:pt x="1153" y="763"/>
                    </a:lnTo>
                    <a:lnTo>
                      <a:pt x="180" y="985"/>
                    </a:lnTo>
                    <a:lnTo>
                      <a:pt x="104" y="693"/>
                    </a:lnTo>
                    <a:lnTo>
                      <a:pt x="48" y="478"/>
                    </a:lnTo>
                    <a:lnTo>
                      <a:pt x="16" y="348"/>
                    </a:lnTo>
                    <a:lnTo>
                      <a:pt x="6" y="296"/>
                    </a:lnTo>
                    <a:lnTo>
                      <a:pt x="2" y="252"/>
                    </a:lnTo>
                    <a:lnTo>
                      <a:pt x="0" y="210"/>
                    </a:lnTo>
                    <a:lnTo>
                      <a:pt x="965" y="0"/>
                    </a:lnTo>
                    <a:lnTo>
                      <a:pt x="971" y="36"/>
                    </a:lnTo>
                    <a:lnTo>
                      <a:pt x="977" y="72"/>
                    </a:lnTo>
                    <a:lnTo>
                      <a:pt x="985" y="114"/>
                    </a:lnTo>
                    <a:close/>
                  </a:path>
                </a:pathLst>
              </a:custGeom>
              <a:solidFill>
                <a:srgbClr val="FEE692"/>
              </a:solidFill>
              <a:ln w="9525">
                <a:noFill/>
                <a:round/>
                <a:headEnd/>
                <a:tailEnd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pPr>
                  <a:defRPr/>
                </a:pPr>
                <a:endParaRPr lang="en-US" dirty="0"/>
              </a:p>
            </p:txBody>
          </p:sp>
          <p:grpSp>
            <p:nvGrpSpPr>
              <p:cNvPr id="117" name="Group 111"/>
              <p:cNvGrpSpPr>
                <a:grpSpLocks/>
              </p:cNvGrpSpPr>
              <p:nvPr/>
            </p:nvGrpSpPr>
            <p:grpSpPr bwMode="auto">
              <a:xfrm>
                <a:off x="7689854" y="4371343"/>
                <a:ext cx="466160" cy="403860"/>
                <a:chOff x="4678404" y="931455"/>
                <a:chExt cx="5215810" cy="4502476"/>
              </a:xfrm>
            </p:grpSpPr>
            <p:pic>
              <p:nvPicPr>
                <p:cNvPr id="119" name="Picture 115" descr="pin3.png"/>
                <p:cNvPicPr>
                  <a:picLocks noChangeAspect="1"/>
                </p:cNvPicPr>
                <p:nvPr/>
              </p:nvPicPr>
              <p:blipFill>
                <a:blip r:embed="rId7" cstate="print"/>
                <a:srcRect/>
                <a:stretch>
                  <a:fillRect/>
                </a:stretch>
              </p:blipFill>
              <p:spPr bwMode="auto">
                <a:xfrm>
                  <a:off x="4699046" y="931455"/>
                  <a:ext cx="5195168" cy="450247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121" name="Måne 64"/>
                <p:cNvSpPr/>
                <p:nvPr/>
              </p:nvSpPr>
              <p:spPr bwMode="auto">
                <a:xfrm rot="16552097">
                  <a:off x="5636511" y="2403604"/>
                  <a:ext cx="1989528" cy="3905742"/>
                </a:xfrm>
                <a:prstGeom prst="moon">
                  <a:avLst>
                    <a:gd name="adj" fmla="val 18952"/>
                  </a:avLst>
                </a:prstGeom>
                <a:gradFill flip="none" rotWithShape="1">
                  <a:gsLst>
                    <a:gs pos="24000">
                      <a:sysClr val="windowText" lastClr="000000">
                        <a:alpha val="24000"/>
                      </a:sysClr>
                    </a:gs>
                    <a:gs pos="100000">
                      <a:sysClr val="window" lastClr="FFFFFF">
                        <a:alpha val="0"/>
                      </a:sysClr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ln w="9525" cap="flat" cmpd="sng" algn="ctr">
                  <a:noFill/>
                  <a:prstDash val="solid"/>
                </a:ln>
                <a:effectLst/>
              </p:spPr>
              <p:txBody>
                <a:bodyPr anchor="ctr"/>
                <a:lstStyle/>
                <a:p>
                  <a:pPr algn="ctr">
                    <a:defRPr/>
                  </a:pPr>
                  <a:endParaRPr lang="en-US" dirty="0">
                    <a:solidFill>
                      <a:srgbClr val="FFFFFF"/>
                    </a:solidFill>
                    <a:latin typeface="Calibri" pitchFamily="-111" charset="0"/>
                  </a:endParaRPr>
                </a:p>
              </p:txBody>
            </p:sp>
          </p:grpSp>
          <p:sp>
            <p:nvSpPr>
              <p:cNvPr id="118" name="Rektangel 153"/>
              <p:cNvSpPr>
                <a:spLocks noChangeArrowheads="1"/>
              </p:cNvSpPr>
              <p:nvPr/>
            </p:nvSpPr>
            <p:spPr bwMode="auto">
              <a:xfrm rot="413760">
                <a:off x="7069401" y="4482593"/>
                <a:ext cx="1750371" cy="14324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 defTabSz="801688">
                  <a:spcBef>
                    <a:spcPct val="20000"/>
                  </a:spcBef>
                </a:pPr>
                <a:r>
                  <a:rPr lang="en-GB" sz="1200" noProof="1" smtClean="0">
                    <a:solidFill>
                      <a:srgbClr val="080808"/>
                    </a:solidFill>
                    <a:latin typeface="Calibri" pitchFamily="34" charset="0"/>
                  </a:rPr>
                  <a:t/>
                </a:r>
                <a:br>
                  <a:rPr lang="en-GB" sz="1200" noProof="1" smtClean="0">
                    <a:solidFill>
                      <a:srgbClr val="080808"/>
                    </a:solidFill>
                    <a:latin typeface="Calibri" pitchFamily="34" charset="0"/>
                  </a:rPr>
                </a:br>
                <a:r>
                  <a:rPr lang="en-GB" sz="1200" b="1" noProof="1" smtClean="0">
                    <a:solidFill>
                      <a:srgbClr val="080808"/>
                    </a:solidFill>
                    <a:latin typeface="Calibri" pitchFamily="34" charset="0"/>
                  </a:rPr>
                  <a:t>project web site (under construction)</a:t>
                </a:r>
                <a:endParaRPr lang="en-GB" sz="1200" noProof="1"/>
              </a:p>
            </p:txBody>
          </p:sp>
        </p:grpSp>
        <p:pic>
          <p:nvPicPr>
            <p:cNvPr id="112" name="Picture 2" descr="C:\Users\jbalboat\Desktop\scada\li.jpg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19596" y="5589240"/>
              <a:ext cx="432048" cy="43204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3" name="Picture 2" descr="C:\Users\jbalboat\Desktop\scada\t.jpg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67334" y="6021288"/>
              <a:ext cx="360040" cy="36488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5" name="Picture 2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6465086" y="5534810"/>
              <a:ext cx="1008112" cy="1008112"/>
            </a:xfrm>
            <a:prstGeom prst="rect">
              <a:avLst/>
            </a:prstGeom>
            <a:noFill/>
          </p:spPr>
        </p:pic>
      </p:grpSp>
      <p:sp>
        <p:nvSpPr>
          <p:cNvPr id="122" name="121 Rectángulo"/>
          <p:cNvSpPr/>
          <p:nvPr/>
        </p:nvSpPr>
        <p:spPr>
          <a:xfrm>
            <a:off x="3059832" y="5322694"/>
            <a:ext cx="583264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l"/>
            <a:r>
              <a:rPr lang="en-GB" dirty="0" smtClean="0"/>
              <a:t>No registration fee (might have some invitations left)</a:t>
            </a:r>
            <a:endParaRPr lang="en-GB" dirty="0"/>
          </a:p>
        </p:txBody>
      </p:sp>
      <p:sp>
        <p:nvSpPr>
          <p:cNvPr id="123" name="122 Rectángulo"/>
          <p:cNvSpPr/>
          <p:nvPr/>
        </p:nvSpPr>
        <p:spPr>
          <a:xfrm>
            <a:off x="3059832" y="5610726"/>
            <a:ext cx="532859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l"/>
            <a:r>
              <a:rPr lang="en-GB" dirty="0" smtClean="0"/>
              <a:t>Some expenses covered by </a:t>
            </a:r>
            <a:r>
              <a:rPr lang="en-GB" dirty="0" err="1" smtClean="0"/>
              <a:t>Scadalab</a:t>
            </a:r>
            <a:r>
              <a:rPr lang="en-GB" dirty="0" smtClean="0"/>
              <a:t> Consortium</a:t>
            </a:r>
            <a:endParaRPr lang="en-GB" dirty="0"/>
          </a:p>
        </p:txBody>
      </p:sp>
      <p:sp>
        <p:nvSpPr>
          <p:cNvPr id="124" name="123 Rectángulo"/>
          <p:cNvSpPr/>
          <p:nvPr/>
        </p:nvSpPr>
        <p:spPr>
          <a:xfrm>
            <a:off x="3059832" y="5898758"/>
            <a:ext cx="532859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l"/>
            <a:r>
              <a:rPr lang="en-GB" dirty="0" smtClean="0"/>
              <a:t>Contact us </a:t>
            </a:r>
            <a:r>
              <a:rPr lang="en-GB" dirty="0" err="1" smtClean="0"/>
              <a:t>asap</a:t>
            </a:r>
            <a:r>
              <a:rPr lang="en-GB" dirty="0" smtClean="0"/>
              <a:t> if interested </a:t>
            </a:r>
            <a:endParaRPr lang="en-GB" dirty="0"/>
          </a:p>
        </p:txBody>
      </p:sp>
      <p:sp>
        <p:nvSpPr>
          <p:cNvPr id="125" name="Rectangle 3"/>
          <p:cNvSpPr txBox="1">
            <a:spLocks noChangeArrowheads="1"/>
          </p:cNvSpPr>
          <p:nvPr/>
        </p:nvSpPr>
        <p:spPr bwMode="auto">
          <a:xfrm flipH="1">
            <a:off x="4499992" y="1700808"/>
            <a:ext cx="3779428" cy="360040"/>
          </a:xfrm>
          <a:prstGeom prst="homePlate">
            <a:avLst/>
          </a:prstGeom>
          <a:solidFill>
            <a:schemeClr val="bg1">
              <a:lumMod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lnSpc>
                <a:spcPct val="95000"/>
              </a:lnSpc>
              <a:spcBef>
                <a:spcPts val="600"/>
              </a:spcBef>
              <a:spcAft>
                <a:spcPts val="600"/>
              </a:spcAft>
              <a:buClr>
                <a:srgbClr val="E1120D"/>
              </a:buClr>
              <a:buSzPct val="125000"/>
              <a:defRPr/>
            </a:pPr>
            <a:r>
              <a:rPr lang="en-US" dirty="0" smtClean="0">
                <a:solidFill>
                  <a:schemeClr val="bg1"/>
                </a:solidFill>
                <a:latin typeface="Arial" charset="0"/>
                <a:cs typeface="Arial" charset="0"/>
              </a:rPr>
              <a:t>Contact us</a:t>
            </a:r>
          </a:p>
        </p:txBody>
      </p:sp>
      <p:grpSp>
        <p:nvGrpSpPr>
          <p:cNvPr id="2054" name="Group 6"/>
          <p:cNvGrpSpPr>
            <a:grpSpLocks/>
          </p:cNvGrpSpPr>
          <p:nvPr/>
        </p:nvGrpSpPr>
        <p:grpSpPr bwMode="auto">
          <a:xfrm>
            <a:off x="-252536" y="0"/>
            <a:ext cx="9661401" cy="6858000"/>
            <a:chOff x="82" y="-2059"/>
            <a:chExt cx="6222" cy="4596"/>
          </a:xfrm>
        </p:grpSpPr>
        <p:pic>
          <p:nvPicPr>
            <p:cNvPr id="2058" name="Picture 10" descr="http://gallery.mailchimp.com/cad45316c72a8a3fe473b6628/images/email.2.png"/>
            <p:cNvPicPr>
              <a:picLocks noChangeAspect="1" noChangeArrowheads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82" y="-2059"/>
              <a:ext cx="6222" cy="4596"/>
            </a:xfrm>
            <a:prstGeom prst="rect">
              <a:avLst/>
            </a:prstGeom>
            <a:noFill/>
          </p:spPr>
        </p:pic>
        <p:sp>
          <p:nvSpPr>
            <p:cNvPr id="2057" name="Rectangle 9">
              <a:hlinkClick r:id="rId12"/>
            </p:cNvPr>
            <p:cNvSpPr>
              <a:spLocks noChangeArrowheads="1"/>
            </p:cNvSpPr>
            <p:nvPr/>
          </p:nvSpPr>
          <p:spPr bwMode="auto">
            <a:xfrm>
              <a:off x="3264" y="1284"/>
              <a:ext cx="1608" cy="1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2056" name="Rectangle 8">
              <a:hlinkClick r:id="rId13"/>
            </p:cNvPr>
            <p:cNvSpPr>
              <a:spLocks noChangeArrowheads="1"/>
            </p:cNvSpPr>
            <p:nvPr/>
          </p:nvSpPr>
          <p:spPr bwMode="auto">
            <a:xfrm>
              <a:off x="1728" y="1056"/>
              <a:ext cx="1038" cy="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3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Thank you!</a:t>
            </a:r>
            <a:endParaRPr lang="en-US" sz="3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31D847-A29B-4CBF-8127-7E8032AC94B4}" type="slidenum">
              <a:rPr lang="es-ES" smtClean="0"/>
              <a:pPr/>
              <a:t>2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316380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tángulo redondeado"/>
          <p:cNvSpPr/>
          <p:nvPr/>
        </p:nvSpPr>
        <p:spPr bwMode="auto">
          <a:xfrm>
            <a:off x="323528" y="1916832"/>
            <a:ext cx="4248472" cy="4536504"/>
          </a:xfrm>
          <a:prstGeom prst="roundRect">
            <a:avLst/>
          </a:prstGeom>
          <a:solidFill>
            <a:srgbClr val="323E64">
              <a:alpha val="66000"/>
            </a:srgbClr>
          </a:solidFill>
          <a:ln>
            <a:noFill/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0" dirty="0" smtClean="0"/>
              <a:t>AGENDA</a:t>
            </a:r>
            <a:endParaRPr lang="en-GB" b="0" dirty="0"/>
          </a:p>
        </p:txBody>
      </p:sp>
      <p:sp>
        <p:nvSpPr>
          <p:cNvPr id="6" name="4 Marcador de contenido"/>
          <p:cNvSpPr>
            <a:spLocks noGrp="1"/>
          </p:cNvSpPr>
          <p:nvPr>
            <p:ph idx="1"/>
          </p:nvPr>
        </p:nvSpPr>
        <p:spPr>
          <a:xfrm>
            <a:off x="539552" y="2132856"/>
            <a:ext cx="3960440" cy="4176464"/>
          </a:xfrm>
        </p:spPr>
        <p:txBody>
          <a:bodyPr wrap="square" lIns="91440" tIns="45720" rIns="91440" bIns="45720" anchor="t">
            <a:normAutofit/>
          </a:bodyPr>
          <a:lstStyle/>
          <a:p>
            <a:pPr marL="342900" indent="-342900" defTabSz="9144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</a:pPr>
            <a:r>
              <a:rPr lang="en-GB" altLang="ko-KR" sz="2800" b="0" dirty="0" smtClean="0">
                <a:solidFill>
                  <a:schemeClr val="bg1"/>
                </a:solidFill>
                <a:latin typeface="Verdana" charset="0"/>
              </a:rPr>
              <a:t>Agenda</a:t>
            </a:r>
          </a:p>
          <a:p>
            <a:pPr marL="914400" lvl="1" indent="-514350" algn="just" defTabSz="9144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bg1"/>
              </a:buClr>
              <a:buFont typeface="+mj-lt"/>
              <a:buAutoNum type="arabicParenR"/>
            </a:pPr>
            <a:r>
              <a:rPr lang="en-GB" altLang="ko-KR" sz="2000" dirty="0" smtClean="0">
                <a:solidFill>
                  <a:schemeClr val="bg1"/>
                </a:solidFill>
                <a:latin typeface="Verdana" charset="0"/>
              </a:rPr>
              <a:t>INTECO</a:t>
            </a:r>
            <a:endParaRPr lang="en-GB" altLang="ko-KR" dirty="0" smtClean="0">
              <a:solidFill>
                <a:schemeClr val="bg1"/>
              </a:solidFill>
              <a:latin typeface="Verdana" charset="0"/>
            </a:endParaRPr>
          </a:p>
          <a:p>
            <a:pPr marL="914400" lvl="1" indent="-514350" algn="just" defTabSz="914400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>
                <a:schemeClr val="bg1"/>
              </a:buClr>
              <a:buFont typeface="+mj-lt"/>
              <a:buAutoNum type="arabicParenR"/>
            </a:pPr>
            <a:r>
              <a:rPr lang="en-GB" altLang="ko-KR" sz="2000" dirty="0" smtClean="0">
                <a:solidFill>
                  <a:schemeClr val="bg1"/>
                </a:solidFill>
                <a:latin typeface="Verdana" charset="0"/>
              </a:rPr>
              <a:t>SCADALAB project</a:t>
            </a:r>
          </a:p>
          <a:p>
            <a:pPr marL="1454400" lvl="4" indent="-360000"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Font typeface="Wingdings" pitchFamily="2" charset="2"/>
              <a:buChar char="q"/>
            </a:pPr>
            <a:r>
              <a:rPr lang="en-GB" altLang="ko-KR" sz="1400" dirty="0" smtClean="0">
                <a:solidFill>
                  <a:schemeClr val="bg1"/>
                </a:solidFill>
                <a:latin typeface="Verdana" charset="0"/>
              </a:rPr>
              <a:t>Introduction</a:t>
            </a:r>
          </a:p>
          <a:p>
            <a:pPr marL="1454400" lvl="4" indent="-360000"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Font typeface="Wingdings" pitchFamily="2" charset="2"/>
              <a:buChar char="q"/>
            </a:pPr>
            <a:r>
              <a:rPr lang="en-GB" altLang="ko-KR" sz="1400" dirty="0" smtClean="0">
                <a:solidFill>
                  <a:schemeClr val="bg1"/>
                </a:solidFill>
                <a:latin typeface="Verdana" charset="0"/>
              </a:rPr>
              <a:t>Main purpose</a:t>
            </a:r>
          </a:p>
          <a:p>
            <a:pPr marL="1454400" lvl="4" indent="-360000"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Font typeface="Wingdings" pitchFamily="2" charset="2"/>
              <a:buChar char="q"/>
            </a:pPr>
            <a:r>
              <a:rPr lang="en-GB" altLang="ko-KR" sz="1400" dirty="0" smtClean="0">
                <a:solidFill>
                  <a:schemeClr val="bg1"/>
                </a:solidFill>
                <a:latin typeface="Verdana" charset="0"/>
              </a:rPr>
              <a:t>Main activities</a:t>
            </a:r>
          </a:p>
          <a:p>
            <a:pPr marL="914400" lvl="1" indent="-514350" algn="just">
              <a:spcBef>
                <a:spcPts val="1200"/>
              </a:spcBef>
              <a:spcAft>
                <a:spcPts val="600"/>
              </a:spcAft>
              <a:buClr>
                <a:schemeClr val="bg1"/>
              </a:buClr>
              <a:buNone/>
            </a:pPr>
            <a:r>
              <a:rPr lang="en-GB" altLang="ko-KR" sz="2000" dirty="0" smtClean="0">
                <a:solidFill>
                  <a:schemeClr val="bg1"/>
                </a:solidFill>
                <a:latin typeface="Verdana" charset="0"/>
              </a:rPr>
              <a:t>Contact information</a:t>
            </a:r>
          </a:p>
          <a:p>
            <a:pPr marL="1314450" lvl="2" indent="-514350" algn="just">
              <a:spcBef>
                <a:spcPts val="500"/>
              </a:spcBef>
              <a:spcAft>
                <a:spcPts val="600"/>
              </a:spcAft>
              <a:buClr>
                <a:srgbClr val="595959"/>
              </a:buClr>
              <a:buFont typeface="+mj-lt"/>
              <a:buAutoNum type="arabicParenR"/>
            </a:pPr>
            <a:endParaRPr lang="en-GB" altLang="ko-KR" dirty="0" smtClean="0">
              <a:solidFill>
                <a:srgbClr val="595959"/>
              </a:solidFill>
              <a:latin typeface="Verdana" charset="0"/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C31D847-A29B-4CBF-8127-7E8032AC94B4}" type="slidenum">
              <a:rPr lang="es-ES" smtClean="0"/>
              <a:pPr/>
              <a:t>3</a:t>
            </a:fld>
            <a:endParaRPr lang="es-ES" dirty="0"/>
          </a:p>
        </p:txBody>
      </p:sp>
      <p:pic>
        <p:nvPicPr>
          <p:cNvPr id="10" name="9 Imagen" descr=" 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04048" y="2780928"/>
            <a:ext cx="3537209" cy="20882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0" dirty="0" smtClean="0"/>
              <a:t>INTECO</a:t>
            </a:r>
            <a:endParaRPr lang="en-GB" b="0" dirty="0"/>
          </a:p>
        </p:txBody>
      </p:sp>
      <p:sp>
        <p:nvSpPr>
          <p:cNvPr id="16" name="Rectangle 3"/>
          <p:cNvSpPr txBox="1">
            <a:spLocks noChangeArrowheads="1"/>
          </p:cNvSpPr>
          <p:nvPr/>
        </p:nvSpPr>
        <p:spPr bwMode="auto">
          <a:xfrm flipH="1">
            <a:off x="2051720" y="1700808"/>
            <a:ext cx="6227700" cy="360040"/>
          </a:xfrm>
          <a:prstGeom prst="homePlate">
            <a:avLst/>
          </a:prstGeom>
          <a:solidFill>
            <a:schemeClr val="bg1">
              <a:lumMod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lnSpc>
                <a:spcPct val="95000"/>
              </a:lnSpc>
              <a:spcBef>
                <a:spcPts val="600"/>
              </a:spcBef>
              <a:spcAft>
                <a:spcPts val="600"/>
              </a:spcAft>
              <a:buClr>
                <a:srgbClr val="E1120D"/>
              </a:buClr>
              <a:buSzPct val="125000"/>
              <a:defRPr/>
            </a:pPr>
            <a:r>
              <a:rPr lang="en-GB" dirty="0" smtClean="0">
                <a:solidFill>
                  <a:schemeClr val="bg1"/>
                </a:solidFill>
                <a:latin typeface="Arial" charset="0"/>
                <a:cs typeface="Arial" charset="0"/>
              </a:rPr>
              <a:t>The National Institute of Communication Technologies (INTECO)</a:t>
            </a:r>
          </a:p>
        </p:txBody>
      </p:sp>
      <p:sp>
        <p:nvSpPr>
          <p:cNvPr id="17" name="16 Rectángulo"/>
          <p:cNvSpPr/>
          <p:nvPr/>
        </p:nvSpPr>
        <p:spPr bwMode="auto">
          <a:xfrm>
            <a:off x="8316416" y="1700808"/>
            <a:ext cx="216024" cy="360040"/>
          </a:xfrm>
          <a:prstGeom prst="rect">
            <a:avLst/>
          </a:prstGeom>
          <a:solidFill>
            <a:schemeClr val="bg1">
              <a:lumMod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marL="0" marR="0" indent="0" algn="just" defTabSz="914400" eaLnBrk="1" latinLnBrk="0" hangingPunct="1">
              <a:lnSpc>
                <a:spcPct val="95000"/>
              </a:lnSpc>
              <a:spcBef>
                <a:spcPts val="600"/>
              </a:spcBef>
              <a:spcAft>
                <a:spcPts val="600"/>
              </a:spcAft>
              <a:buClr>
                <a:srgbClr val="E1120D"/>
              </a:buClr>
              <a:buSzPct val="125000"/>
              <a:buFontTx/>
              <a:buNone/>
              <a:tabLst/>
              <a:defRPr/>
            </a:pPr>
            <a:endParaRPr lang="en-GB" smtClean="0">
              <a:solidFill>
                <a:schemeClr val="bg1"/>
              </a:solidFill>
              <a:latin typeface="Arial" charset="0"/>
              <a:cs typeface="Arial" charset="0"/>
            </a:endParaRPr>
          </a:p>
        </p:txBody>
      </p:sp>
      <p:sp>
        <p:nvSpPr>
          <p:cNvPr id="19" name="18 Rectángulo"/>
          <p:cNvSpPr/>
          <p:nvPr/>
        </p:nvSpPr>
        <p:spPr bwMode="auto">
          <a:xfrm>
            <a:off x="8570416" y="1700808"/>
            <a:ext cx="93340" cy="360040"/>
          </a:xfrm>
          <a:prstGeom prst="rect">
            <a:avLst/>
          </a:prstGeom>
          <a:solidFill>
            <a:schemeClr val="bg1">
              <a:lumMod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marL="0" marR="0" indent="0" algn="just" defTabSz="914400" eaLnBrk="1" latinLnBrk="0" hangingPunct="1">
              <a:lnSpc>
                <a:spcPct val="95000"/>
              </a:lnSpc>
              <a:spcBef>
                <a:spcPts val="600"/>
              </a:spcBef>
              <a:spcAft>
                <a:spcPts val="600"/>
              </a:spcAft>
              <a:buClr>
                <a:srgbClr val="E1120D"/>
              </a:buClr>
              <a:buSzPct val="125000"/>
              <a:buFontTx/>
              <a:buNone/>
              <a:tabLst/>
              <a:defRPr/>
            </a:pPr>
            <a:endParaRPr lang="en-GB" smtClean="0">
              <a:solidFill>
                <a:schemeClr val="bg1"/>
              </a:solidFill>
              <a:latin typeface="Arial" charset="0"/>
              <a:cs typeface="Arial" charset="0"/>
            </a:endParaRPr>
          </a:p>
        </p:txBody>
      </p:sp>
      <p:pic>
        <p:nvPicPr>
          <p:cNvPr id="8" name="Picture 2" descr=" 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8104" y="2467496"/>
            <a:ext cx="3001163" cy="33792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"/>
          </a:effectLst>
        </p:spPr>
      </p:pic>
      <p:pic>
        <p:nvPicPr>
          <p:cNvPr id="81922" name="Picture 2" descr=" 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2420888"/>
            <a:ext cx="4968552" cy="3286889"/>
          </a:xfrm>
          <a:prstGeom prst="rect">
            <a:avLst/>
          </a:prstGeom>
          <a:noFill/>
        </p:spPr>
      </p:pic>
      <p:pic>
        <p:nvPicPr>
          <p:cNvPr id="10" name="Picture 2" descr="http://www-03.ibm.com/software/lotus/symphony/gallery.nsf/GalleryClipArtAll/03456B804F5424BB852575950057CB79/$File/A27-CurvedArrow-DarkRed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5582838">
            <a:off x="2988147" y="2667805"/>
            <a:ext cx="1346100" cy="5917465"/>
          </a:xfrm>
          <a:prstGeom prst="rect">
            <a:avLst/>
          </a:prstGeom>
          <a:noFill/>
          <a:ln w="3175">
            <a:noFill/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</p:pic>
      <p:sp>
        <p:nvSpPr>
          <p:cNvPr id="11" name="10 CuadroTexto"/>
          <p:cNvSpPr txBox="1"/>
          <p:nvPr/>
        </p:nvSpPr>
        <p:spPr>
          <a:xfrm>
            <a:off x="658168" y="4941168"/>
            <a:ext cx="7412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400" dirty="0" smtClean="0">
                <a:solidFill>
                  <a:srgbClr val="C00000"/>
                </a:solidFill>
                <a:latin typeface="Arial"/>
                <a:cs typeface="Arial"/>
              </a:rPr>
              <a:t>●</a:t>
            </a:r>
            <a:r>
              <a:rPr lang="en-GB" sz="1200" b="1" dirty="0" smtClean="0">
                <a:solidFill>
                  <a:srgbClr val="C00000"/>
                </a:solidFill>
              </a:rPr>
              <a:t>León</a:t>
            </a:r>
            <a:endParaRPr lang="en-GB" sz="14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0" dirty="0" smtClean="0"/>
              <a:t>INTECO: Brief introduction</a:t>
            </a:r>
            <a:endParaRPr lang="en-GB" b="0" dirty="0"/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 bwMode="auto">
          <a:xfrm flipH="1">
            <a:off x="6335204" y="1700808"/>
            <a:ext cx="1944216" cy="360040"/>
          </a:xfrm>
          <a:prstGeom prst="homePlate">
            <a:avLst/>
          </a:prstGeom>
          <a:solidFill>
            <a:schemeClr val="bg1">
              <a:lumMod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lnSpc>
                <a:spcPct val="95000"/>
              </a:lnSpc>
              <a:spcBef>
                <a:spcPts val="600"/>
              </a:spcBef>
              <a:spcAft>
                <a:spcPts val="600"/>
              </a:spcAft>
              <a:buClr>
                <a:srgbClr val="E1120D"/>
              </a:buClr>
              <a:buSzPct val="125000"/>
              <a:defRPr/>
            </a:pPr>
            <a:r>
              <a:rPr lang="en-GB" dirty="0" smtClean="0">
                <a:solidFill>
                  <a:schemeClr val="bg1"/>
                </a:solidFill>
                <a:latin typeface="Arial" charset="0"/>
                <a:cs typeface="Arial" charset="0"/>
              </a:rPr>
              <a:t>Who is INTECO?</a:t>
            </a:r>
            <a:endParaRPr lang="en-GB" sz="1200" dirty="0">
              <a:solidFill>
                <a:schemeClr val="bg1"/>
              </a:solidFill>
              <a:latin typeface="Arial" charset="0"/>
              <a:cs typeface="Arial" charset="0"/>
            </a:endParaRPr>
          </a:p>
        </p:txBody>
      </p:sp>
      <p:pic>
        <p:nvPicPr>
          <p:cNvPr id="19" name="Picture 2" descr=" "/>
          <p:cNvPicPr>
            <a:picLocks noChangeAspect="1" noChangeArrowheads="1"/>
          </p:cNvPicPr>
          <p:nvPr/>
        </p:nvPicPr>
        <p:blipFill>
          <a:blip r:embed="rId3" cstate="print"/>
          <a:srcRect l="31406" t="52441" r="13750" b="25000"/>
          <a:stretch>
            <a:fillRect/>
          </a:stretch>
        </p:blipFill>
        <p:spPr bwMode="auto">
          <a:xfrm>
            <a:off x="4644571" y="5237842"/>
            <a:ext cx="4137350" cy="13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4" cstate="print"/>
          <a:srcRect b="7102"/>
          <a:stretch>
            <a:fillRect/>
          </a:stretch>
        </p:blipFill>
        <p:spPr bwMode="auto">
          <a:xfrm>
            <a:off x="406400" y="5233900"/>
            <a:ext cx="1881594" cy="13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Imagen 1" descr=" "/>
          <p:cNvPicPr>
            <a:picLocks noChangeAspect="1" noChangeArrowheads="1"/>
          </p:cNvPicPr>
          <p:nvPr/>
        </p:nvPicPr>
        <p:blipFill>
          <a:blip r:embed="rId5" cstate="print"/>
          <a:srcRect t="5559" b="10007"/>
          <a:stretch>
            <a:fillRect/>
          </a:stretch>
        </p:blipFill>
        <p:spPr bwMode="auto">
          <a:xfrm>
            <a:off x="2285773" y="5233900"/>
            <a:ext cx="2363703" cy="13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24 Imagen" descr=" 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220072" y="3904480"/>
            <a:ext cx="936104" cy="503145"/>
          </a:xfrm>
          <a:prstGeom prst="rect">
            <a:avLst/>
          </a:prstGeom>
        </p:spPr>
      </p:pic>
      <p:sp>
        <p:nvSpPr>
          <p:cNvPr id="27" name="26 Rectángulo"/>
          <p:cNvSpPr/>
          <p:nvPr/>
        </p:nvSpPr>
        <p:spPr bwMode="auto">
          <a:xfrm>
            <a:off x="8316416" y="1700808"/>
            <a:ext cx="216024" cy="360040"/>
          </a:xfrm>
          <a:prstGeom prst="rect">
            <a:avLst/>
          </a:prstGeom>
          <a:solidFill>
            <a:schemeClr val="bg1">
              <a:lumMod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marL="0" marR="0" indent="0" algn="just" defTabSz="914400" eaLnBrk="1" latinLnBrk="0" hangingPunct="1">
              <a:lnSpc>
                <a:spcPct val="95000"/>
              </a:lnSpc>
              <a:spcBef>
                <a:spcPts val="600"/>
              </a:spcBef>
              <a:spcAft>
                <a:spcPts val="600"/>
              </a:spcAft>
              <a:buClr>
                <a:srgbClr val="E1120D"/>
              </a:buClr>
              <a:buSzPct val="125000"/>
              <a:buFontTx/>
              <a:buNone/>
              <a:tabLst/>
              <a:defRPr/>
            </a:pPr>
            <a:endParaRPr lang="en-GB" smtClean="0">
              <a:solidFill>
                <a:schemeClr val="bg1"/>
              </a:solidFill>
              <a:latin typeface="Arial" charset="0"/>
              <a:cs typeface="Arial" charset="0"/>
            </a:endParaRPr>
          </a:p>
        </p:txBody>
      </p:sp>
      <p:sp>
        <p:nvSpPr>
          <p:cNvPr id="28" name="27 Rectángulo"/>
          <p:cNvSpPr/>
          <p:nvPr/>
        </p:nvSpPr>
        <p:spPr bwMode="auto">
          <a:xfrm>
            <a:off x="8570416" y="1700808"/>
            <a:ext cx="93340" cy="360040"/>
          </a:xfrm>
          <a:prstGeom prst="rect">
            <a:avLst/>
          </a:prstGeom>
          <a:solidFill>
            <a:schemeClr val="bg1">
              <a:lumMod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marL="0" marR="0" indent="0" algn="just" defTabSz="914400" eaLnBrk="1" latinLnBrk="0" hangingPunct="1">
              <a:lnSpc>
                <a:spcPct val="95000"/>
              </a:lnSpc>
              <a:spcBef>
                <a:spcPts val="600"/>
              </a:spcBef>
              <a:spcAft>
                <a:spcPts val="600"/>
              </a:spcAft>
              <a:buClr>
                <a:srgbClr val="E1120D"/>
              </a:buClr>
              <a:buSzPct val="125000"/>
              <a:buFontTx/>
              <a:buNone/>
              <a:tabLst/>
              <a:defRPr/>
            </a:pPr>
            <a:endParaRPr lang="en-GB" smtClean="0">
              <a:solidFill>
                <a:schemeClr val="bg1"/>
              </a:solidFill>
              <a:latin typeface="Arial" charset="0"/>
              <a:cs typeface="Arial" charset="0"/>
            </a:endParaRPr>
          </a:p>
        </p:txBody>
      </p:sp>
      <p:pic>
        <p:nvPicPr>
          <p:cNvPr id="16388" name="Picture 4" descr="  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191728" y="4366240"/>
            <a:ext cx="696536" cy="693441"/>
          </a:xfrm>
          <a:prstGeom prst="rect">
            <a:avLst/>
          </a:prstGeom>
          <a:noFill/>
        </p:spPr>
      </p:pic>
      <p:sp>
        <p:nvSpPr>
          <p:cNvPr id="13" name="3 Marcador de texto"/>
          <p:cNvSpPr txBox="1">
            <a:spLocks/>
          </p:cNvSpPr>
          <p:nvPr/>
        </p:nvSpPr>
        <p:spPr bwMode="auto">
          <a:xfrm>
            <a:off x="272729" y="3093909"/>
            <a:ext cx="4875336" cy="3350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630238" lvl="1" indent="-273050" algn="l">
              <a:spcBef>
                <a:spcPts val="1200"/>
              </a:spcBef>
              <a:spcAft>
                <a:spcPts val="600"/>
              </a:spcAft>
              <a:buClr>
                <a:srgbClr val="323E64"/>
              </a:buClr>
              <a:buSzPct val="129000"/>
              <a:buFont typeface="Wingdings" pitchFamily="2" charset="2"/>
              <a:buChar char="§"/>
            </a:pPr>
            <a:r>
              <a:rPr lang="en-US" sz="1400" kern="0" dirty="0" smtClean="0">
                <a:solidFill>
                  <a:sysClr val="windowText" lastClr="000000"/>
                </a:solidFill>
                <a:cs typeface="Arial" pitchFamily="34" charset="0"/>
              </a:rPr>
              <a:t>Provision of services, research and coordination.</a:t>
            </a:r>
          </a:p>
        </p:txBody>
      </p:sp>
      <p:sp>
        <p:nvSpPr>
          <p:cNvPr id="14" name="3 Marcador de texto"/>
          <p:cNvSpPr txBox="1">
            <a:spLocks/>
          </p:cNvSpPr>
          <p:nvPr/>
        </p:nvSpPr>
        <p:spPr bwMode="auto">
          <a:xfrm>
            <a:off x="272728" y="4494148"/>
            <a:ext cx="6819552" cy="10230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630238" lvl="1" indent="-273050" algn="l">
              <a:spcBef>
                <a:spcPts val="1200"/>
              </a:spcBef>
              <a:spcAft>
                <a:spcPts val="600"/>
              </a:spcAft>
              <a:buClr>
                <a:srgbClr val="323E64"/>
              </a:buClr>
              <a:buSzPct val="129000"/>
              <a:buFont typeface="Wingdings" pitchFamily="2" charset="2"/>
              <a:buChar char="§"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P</a:t>
            </a:r>
            <a:r>
              <a:rPr kumimoji="0" lang="en-US" sz="1400" b="0" i="0" u="none" strike="noStrike" kern="0" cap="none" spc="0" normalizeH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articipation in several European projects (ASASEC, ACDC, CloudCERT, SCADALAB, etc.)</a:t>
            </a:r>
            <a:endParaRPr kumimoji="0" lang="es-ES_tradnl" sz="14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3 Marcador de texto"/>
          <p:cNvSpPr txBox="1">
            <a:spLocks/>
          </p:cNvSpPr>
          <p:nvPr/>
        </p:nvSpPr>
        <p:spPr bwMode="auto">
          <a:xfrm>
            <a:off x="272729" y="3717032"/>
            <a:ext cx="4947343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630238" lvl="1" indent="-273050" algn="l">
              <a:spcBef>
                <a:spcPts val="1200"/>
              </a:spcBef>
              <a:spcAft>
                <a:spcPts val="600"/>
              </a:spcAft>
              <a:buClr>
                <a:srgbClr val="323E64"/>
              </a:buClr>
              <a:buSzPct val="129000"/>
              <a:buFont typeface="Wingdings" pitchFamily="2" charset="2"/>
              <a:buChar char="§"/>
            </a:pPr>
            <a:r>
              <a:rPr kumimoji="0" lang="es-ES" sz="140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INTECO-CERT. </a:t>
            </a:r>
            <a:r>
              <a:rPr lang="en-US" sz="1400" kern="0" dirty="0" smtClean="0">
                <a:solidFill>
                  <a:sysClr val="windowText" lastClr="000000"/>
                </a:solidFill>
                <a:cs typeface="Arial" pitchFamily="34" charset="0"/>
              </a:rPr>
              <a:t>Preventive and reactive services:.</a:t>
            </a:r>
            <a:br>
              <a:rPr lang="en-US" sz="1400" kern="0" dirty="0" smtClean="0">
                <a:solidFill>
                  <a:sysClr val="windowText" lastClr="000000"/>
                </a:solidFill>
                <a:cs typeface="Arial" pitchFamily="34" charset="0"/>
              </a:rPr>
            </a:br>
            <a:r>
              <a:rPr lang="en-US" sz="1400" kern="0" dirty="0" smtClean="0">
                <a:solidFill>
                  <a:sysClr val="windowText" lastClr="000000"/>
                </a:solidFill>
                <a:cs typeface="Arial" pitchFamily="34" charset="0"/>
              </a:rPr>
              <a:t>Citizens </a:t>
            </a:r>
            <a:r>
              <a:rPr lang="en-US" sz="2000" kern="0" dirty="0" smtClean="0">
                <a:solidFill>
                  <a:sysClr val="windowText" lastClr="000000"/>
                </a:solidFill>
                <a:cs typeface="Arial" pitchFamily="34" charset="0"/>
              </a:rPr>
              <a:t>+ </a:t>
            </a:r>
            <a:r>
              <a:rPr lang="en-US" sz="1400" kern="0" dirty="0" smtClean="0">
                <a:solidFill>
                  <a:sysClr val="windowText" lastClr="000000"/>
                </a:solidFill>
                <a:cs typeface="Arial" pitchFamily="34" charset="0"/>
              </a:rPr>
              <a:t>Entities (</a:t>
            </a:r>
            <a:r>
              <a:rPr lang="en-US" sz="2000" kern="0" dirty="0" smtClean="0">
                <a:solidFill>
                  <a:sysClr val="windowText" lastClr="000000"/>
                </a:solidFill>
                <a:cs typeface="Arial" pitchFamily="34" charset="0"/>
              </a:rPr>
              <a:t>+</a:t>
            </a:r>
            <a:r>
              <a:rPr lang="en-US" sz="1400" kern="0" dirty="0" smtClean="0">
                <a:solidFill>
                  <a:sysClr val="windowText" lastClr="000000"/>
                </a:solidFill>
                <a:cs typeface="Arial" pitchFamily="34" charset="0"/>
              </a:rPr>
              <a:t> CCII )</a:t>
            </a:r>
            <a:br>
              <a:rPr lang="en-US" sz="1400" kern="0" dirty="0" smtClean="0">
                <a:solidFill>
                  <a:sysClr val="windowText" lastClr="000000"/>
                </a:solidFill>
                <a:cs typeface="Arial" pitchFamily="34" charset="0"/>
              </a:rPr>
            </a:br>
            <a:r>
              <a:rPr lang="en-US" sz="1400" kern="0" dirty="0" smtClean="0">
                <a:solidFill>
                  <a:sysClr val="windowText" lastClr="000000"/>
                </a:solidFill>
                <a:cs typeface="Arial" pitchFamily="34" charset="0"/>
              </a:rPr>
              <a:t>(CCII with CNPIC</a:t>
            </a:r>
            <a:r>
              <a:rPr lang="en-US" sz="1400" u="sng" kern="0" dirty="0" smtClean="0">
                <a:solidFill>
                  <a:sysClr val="windowText" lastClr="000000"/>
                </a:solidFill>
                <a:cs typeface="Arial" pitchFamily="34" charset="0"/>
              </a:rPr>
              <a:t>)</a:t>
            </a:r>
            <a:r>
              <a:rPr lang="en-US" sz="1400" kern="0" dirty="0" smtClean="0">
                <a:solidFill>
                  <a:sysClr val="windowText" lastClr="000000"/>
                </a:solidFill>
                <a:cs typeface="Arial" pitchFamily="34" charset="0"/>
              </a:rPr>
              <a:t>.</a:t>
            </a:r>
          </a:p>
        </p:txBody>
      </p:sp>
      <p:grpSp>
        <p:nvGrpSpPr>
          <p:cNvPr id="42" name="41 Grupo"/>
          <p:cNvGrpSpPr/>
          <p:nvPr/>
        </p:nvGrpSpPr>
        <p:grpSpPr>
          <a:xfrm>
            <a:off x="272728" y="2132856"/>
            <a:ext cx="8347712" cy="1577871"/>
            <a:chOff x="272728" y="2132856"/>
            <a:chExt cx="8347712" cy="1577871"/>
          </a:xfrm>
        </p:grpSpPr>
        <p:sp>
          <p:nvSpPr>
            <p:cNvPr id="26" name="3 Marcador de texto"/>
            <p:cNvSpPr txBox="1">
              <a:spLocks/>
            </p:cNvSpPr>
            <p:nvPr/>
          </p:nvSpPr>
          <p:spPr bwMode="auto">
            <a:xfrm>
              <a:off x="272728" y="2432827"/>
              <a:ext cx="4227263" cy="6361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630238" lvl="1" indent="-273050" algn="just">
                <a:spcBef>
                  <a:spcPts val="1200"/>
                </a:spcBef>
                <a:spcAft>
                  <a:spcPts val="600"/>
                </a:spcAft>
                <a:buClr>
                  <a:srgbClr val="323E64"/>
                </a:buClr>
                <a:buSzPct val="129000"/>
                <a:buFont typeface="Wingdings" pitchFamily="2" charset="2"/>
                <a:buChar char="§"/>
              </a:pPr>
              <a:r>
                <a:rPr lang="en-US" sz="1400" kern="0" dirty="0" smtClean="0">
                  <a:solidFill>
                    <a:sysClr val="windowText" lastClr="000000"/>
                  </a:solidFill>
                  <a:cs typeface="Arial" pitchFamily="34" charset="0"/>
                </a:rPr>
                <a:t>Cyber security centre at the national level.  (NCP ICT PSP)</a:t>
              </a:r>
            </a:p>
          </p:txBody>
        </p:sp>
        <p:grpSp>
          <p:nvGrpSpPr>
            <p:cNvPr id="39" name="38 Grupo"/>
            <p:cNvGrpSpPr/>
            <p:nvPr/>
          </p:nvGrpSpPr>
          <p:grpSpPr>
            <a:xfrm>
              <a:off x="5020040" y="2379160"/>
              <a:ext cx="3600400" cy="1331567"/>
              <a:chOff x="3553500" y="2368577"/>
              <a:chExt cx="5190572" cy="1835623"/>
            </a:xfrm>
          </p:grpSpPr>
          <p:pic>
            <p:nvPicPr>
              <p:cNvPr id="23" name="Picture 2" descr="APWG - Research Partner"/>
              <p:cNvPicPr>
                <a:picLocks noChangeAspect="1" noChangeArrowheads="1"/>
              </p:cNvPicPr>
              <p:nvPr/>
            </p:nvPicPr>
            <p:blipFill>
              <a:blip r:embed="rId8" cstate="print"/>
              <a:srcRect l="18196" t="5663" r="19878" b="6958"/>
              <a:stretch>
                <a:fillRect/>
              </a:stretch>
            </p:blipFill>
            <p:spPr bwMode="auto">
              <a:xfrm>
                <a:off x="5515704" y="3489327"/>
                <a:ext cx="744983" cy="496655"/>
              </a:xfrm>
              <a:prstGeom prst="rect">
                <a:avLst/>
              </a:prstGeom>
              <a:noFill/>
            </p:spPr>
          </p:pic>
          <p:pic>
            <p:nvPicPr>
              <p:cNvPr id="24" name="Picture 4" descr="CERT"/>
              <p:cNvPicPr>
                <a:picLocks noChangeAspect="1" noChangeArrowheads="1"/>
              </p:cNvPicPr>
              <p:nvPr/>
            </p:nvPicPr>
            <p:blipFill>
              <a:blip r:embed="rId9" cstate="print"/>
              <a:srcRect l="20489" r="24465"/>
              <a:stretch>
                <a:fillRect/>
              </a:stretch>
            </p:blipFill>
            <p:spPr bwMode="auto">
              <a:xfrm>
                <a:off x="6383869" y="3536234"/>
                <a:ext cx="461826" cy="396401"/>
              </a:xfrm>
              <a:prstGeom prst="rect">
                <a:avLst/>
              </a:prstGeom>
              <a:noFill/>
            </p:spPr>
          </p:pic>
          <p:pic>
            <p:nvPicPr>
              <p:cNvPr id="29" name="Picture 6" descr="FIRST - Improving Security Together"/>
              <p:cNvPicPr>
                <a:picLocks noChangeAspect="1" noChangeArrowheads="1"/>
              </p:cNvPicPr>
              <p:nvPr/>
            </p:nvPicPr>
            <p:blipFill>
              <a:blip r:embed="rId10" cstate="print"/>
              <a:srcRect l="11315" t="10518" r="17125" b="12783"/>
              <a:stretch>
                <a:fillRect/>
              </a:stretch>
            </p:blipFill>
            <p:spPr bwMode="auto">
              <a:xfrm>
                <a:off x="7033013" y="3577177"/>
                <a:ext cx="619748" cy="313847"/>
              </a:xfrm>
              <a:prstGeom prst="rect">
                <a:avLst/>
              </a:prstGeom>
              <a:noFill/>
            </p:spPr>
          </p:pic>
          <p:pic>
            <p:nvPicPr>
              <p:cNvPr id="30" name="Picture 8" descr="ENISA - European Network and Information Security Agency"/>
              <p:cNvPicPr>
                <a:picLocks noChangeAspect="1" noChangeArrowheads="1"/>
              </p:cNvPicPr>
              <p:nvPr/>
            </p:nvPicPr>
            <p:blipFill>
              <a:blip r:embed="rId11" cstate="print"/>
              <a:srcRect l="8563" r="14832"/>
              <a:stretch>
                <a:fillRect/>
              </a:stretch>
            </p:blipFill>
            <p:spPr bwMode="auto">
              <a:xfrm>
                <a:off x="3815799" y="3502394"/>
                <a:ext cx="766214" cy="472576"/>
              </a:xfrm>
              <a:prstGeom prst="rect">
                <a:avLst/>
              </a:prstGeom>
              <a:noFill/>
            </p:spPr>
          </p:pic>
          <p:pic>
            <p:nvPicPr>
              <p:cNvPr id="31" name="Picture 10" descr="Trusted Introducer"/>
              <p:cNvPicPr>
                <a:picLocks noChangeAspect="1" noChangeArrowheads="1"/>
              </p:cNvPicPr>
              <p:nvPr/>
            </p:nvPicPr>
            <p:blipFill>
              <a:blip r:embed="rId12" cstate="print"/>
              <a:srcRect l="23700" t="10518" r="25382" b="14725"/>
              <a:stretch>
                <a:fillRect/>
              </a:stretch>
            </p:blipFill>
            <p:spPr bwMode="auto">
              <a:xfrm>
                <a:off x="4746967" y="3523347"/>
                <a:ext cx="653912" cy="453615"/>
              </a:xfrm>
              <a:prstGeom prst="rect">
                <a:avLst/>
              </a:prstGeom>
              <a:noFill/>
            </p:spPr>
          </p:pic>
          <p:sp>
            <p:nvSpPr>
              <p:cNvPr id="32" name="31 Rectángulo redondeado"/>
              <p:cNvSpPr/>
              <p:nvPr/>
            </p:nvSpPr>
            <p:spPr>
              <a:xfrm>
                <a:off x="3553500" y="2368577"/>
                <a:ext cx="5190572" cy="1835623"/>
              </a:xfrm>
              <a:prstGeom prst="roundRect">
                <a:avLst/>
              </a:prstGeom>
              <a:noFill/>
              <a:ln w="3175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pic>
            <p:nvPicPr>
              <p:cNvPr id="34" name="Picture 14" descr="CSIRT.es"/>
              <p:cNvPicPr>
                <a:picLocks noChangeAspect="1" noChangeArrowheads="1"/>
              </p:cNvPicPr>
              <p:nvPr/>
            </p:nvPicPr>
            <p:blipFill>
              <a:blip r:embed="rId13" cstate="print"/>
              <a:srcRect l="11315" t="18285" r="20336" b="21521"/>
              <a:stretch>
                <a:fillRect/>
              </a:stretch>
            </p:blipFill>
            <p:spPr bwMode="auto">
              <a:xfrm>
                <a:off x="7120496" y="2484802"/>
                <a:ext cx="1394249" cy="580157"/>
              </a:xfrm>
              <a:prstGeom prst="rect">
                <a:avLst/>
              </a:prstGeom>
              <a:noFill/>
            </p:spPr>
          </p:pic>
          <p:pic>
            <p:nvPicPr>
              <p:cNvPr id="35" name="Picture 16" descr="Foro Abuses - Spanish cooperation of abuse teams"/>
              <p:cNvPicPr>
                <a:picLocks noChangeAspect="1" noChangeArrowheads="1"/>
              </p:cNvPicPr>
              <p:nvPr/>
            </p:nvPicPr>
            <p:blipFill>
              <a:blip r:embed="rId14" cstate="print"/>
              <a:srcRect t="14401" b="17638"/>
              <a:stretch>
                <a:fillRect/>
              </a:stretch>
            </p:blipFill>
            <p:spPr bwMode="auto">
              <a:xfrm>
                <a:off x="3820980" y="2555493"/>
                <a:ext cx="1347887" cy="432808"/>
              </a:xfrm>
              <a:prstGeom prst="rect">
                <a:avLst/>
              </a:prstGeom>
              <a:noFill/>
            </p:spPr>
          </p:pic>
          <p:pic>
            <p:nvPicPr>
              <p:cNvPr id="36" name="Picture 18" descr="Fundación Círculo de Tecnologías para la Defensa y la Seguridad"/>
              <p:cNvPicPr>
                <a:picLocks noChangeAspect="1" noChangeArrowheads="1"/>
              </p:cNvPicPr>
              <p:nvPr/>
            </p:nvPicPr>
            <p:blipFill>
              <a:blip r:embed="rId15" cstate="print"/>
              <a:srcRect l="34251" r="35474"/>
              <a:stretch>
                <a:fillRect/>
              </a:stretch>
            </p:blipFill>
            <p:spPr bwMode="auto">
              <a:xfrm>
                <a:off x="7887064" y="3237545"/>
                <a:ext cx="475378" cy="741878"/>
              </a:xfrm>
              <a:prstGeom prst="rect">
                <a:avLst/>
              </a:prstGeom>
              <a:noFill/>
            </p:spPr>
          </p:pic>
          <p:pic>
            <p:nvPicPr>
              <p:cNvPr id="37" name="Picture 20" descr="ISMS Forum Spain - Asociación española para el fomento de la seguridad de la información"/>
              <p:cNvPicPr>
                <a:picLocks noChangeAspect="1" noChangeArrowheads="1"/>
              </p:cNvPicPr>
              <p:nvPr/>
            </p:nvPicPr>
            <p:blipFill>
              <a:blip r:embed="rId16" cstate="print"/>
              <a:srcRect t="19256" b="23463"/>
              <a:stretch>
                <a:fillRect/>
              </a:stretch>
            </p:blipFill>
            <p:spPr bwMode="auto">
              <a:xfrm>
                <a:off x="5457445" y="2607405"/>
                <a:ext cx="1431040" cy="387300"/>
              </a:xfrm>
              <a:prstGeom prst="rect">
                <a:avLst/>
              </a:prstGeom>
              <a:noFill/>
            </p:spPr>
          </p:pic>
          <p:pic>
            <p:nvPicPr>
              <p:cNvPr id="38" name="37 Imagen" descr="logoAENOR.gif"/>
              <p:cNvPicPr>
                <a:picLocks noChangeAspect="1"/>
              </p:cNvPicPr>
              <p:nvPr/>
            </p:nvPicPr>
            <p:blipFill>
              <a:blip r:embed="rId17" cstate="print"/>
              <a:stretch>
                <a:fillRect/>
              </a:stretch>
            </p:blipFill>
            <p:spPr>
              <a:xfrm>
                <a:off x="3965914" y="3073120"/>
                <a:ext cx="2990810" cy="277927"/>
              </a:xfrm>
              <a:prstGeom prst="rect">
                <a:avLst/>
              </a:prstGeom>
            </p:spPr>
          </p:pic>
        </p:grpSp>
        <p:sp>
          <p:nvSpPr>
            <p:cNvPr id="40" name="39 Recortar rectángulo de esquina diagonal"/>
            <p:cNvSpPr/>
            <p:nvPr/>
          </p:nvSpPr>
          <p:spPr>
            <a:xfrm>
              <a:off x="4876024" y="2132856"/>
              <a:ext cx="1296144" cy="367308"/>
            </a:xfrm>
            <a:prstGeom prst="snip2DiagRect">
              <a:avLst/>
            </a:prstGeom>
            <a:solidFill>
              <a:srgbClr val="CC3300"/>
            </a:solidFill>
          </p:spPr>
          <p:txBody>
            <a:bodyPr wrap="square">
              <a:spAutoFit/>
            </a:bodyPr>
            <a:lstStyle/>
            <a:p>
              <a:pPr algn="r"/>
              <a:r>
                <a:rPr lang="en-GB" sz="1400" dirty="0" smtClean="0">
                  <a:solidFill>
                    <a:schemeClr val="bg1"/>
                  </a:solidFill>
                </a:rPr>
                <a:t>Membership</a:t>
              </a:r>
              <a:endParaRPr lang="en-GB" sz="1400" dirty="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900" decel="1000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9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0" dirty="0" smtClean="0"/>
              <a:t>SCADALAB PROJECT</a:t>
            </a:r>
            <a:endParaRPr lang="en-GB" b="0" dirty="0"/>
          </a:p>
        </p:txBody>
      </p:sp>
      <p:sp>
        <p:nvSpPr>
          <p:cNvPr id="18" name="17 CuadroTexto"/>
          <p:cNvSpPr txBox="1"/>
          <p:nvPr/>
        </p:nvSpPr>
        <p:spPr>
          <a:xfrm>
            <a:off x="1259632" y="2852936"/>
            <a:ext cx="66247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spcBef>
                <a:spcPts val="300"/>
              </a:spcBef>
              <a:buClr>
                <a:schemeClr val="tx2">
                  <a:lumMod val="65000"/>
                  <a:lumOff val="35000"/>
                </a:schemeClr>
              </a:buClr>
            </a:pPr>
            <a:r>
              <a:rPr lang="en-GB" sz="5400" dirty="0" smtClean="0">
                <a:solidFill>
                  <a:schemeClr val="bg1">
                    <a:lumMod val="65000"/>
                  </a:schemeClr>
                </a:solidFill>
              </a:rPr>
              <a:t>SCADA LAB Project </a:t>
            </a:r>
          </a:p>
        </p:txBody>
      </p:sp>
      <p:pic>
        <p:nvPicPr>
          <p:cNvPr id="15" name="14 Imagen" descr="ec_scadalab_logo_lq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339752" y="3789040"/>
            <a:ext cx="3744416" cy="22111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23 Grupo"/>
          <p:cNvGrpSpPr/>
          <p:nvPr/>
        </p:nvGrpSpPr>
        <p:grpSpPr>
          <a:xfrm>
            <a:off x="496496" y="2219072"/>
            <a:ext cx="7986240" cy="4384378"/>
            <a:chOff x="496496" y="2219072"/>
            <a:chExt cx="7986240" cy="4384378"/>
          </a:xfrm>
        </p:grpSpPr>
        <p:sp>
          <p:nvSpPr>
            <p:cNvPr id="37" name="36 Flecha a la derecha con bandas"/>
            <p:cNvSpPr/>
            <p:nvPr/>
          </p:nvSpPr>
          <p:spPr>
            <a:xfrm rot="5400000">
              <a:off x="3244406" y="4190768"/>
              <a:ext cx="4084742" cy="740621"/>
            </a:xfrm>
            <a:prstGeom prst="stripedRightArrow">
              <a:avLst>
                <a:gd name="adj1" fmla="val 50000"/>
                <a:gd name="adj2" fmla="val 33538"/>
              </a:avLst>
            </a:prstGeom>
            <a:gradFill flip="none" rotWithShape="1">
              <a:gsLst>
                <a:gs pos="0">
                  <a:srgbClr val="E1120D">
                    <a:tint val="66000"/>
                    <a:satMod val="160000"/>
                  </a:srgbClr>
                </a:gs>
                <a:gs pos="50000">
                  <a:srgbClr val="E1120D">
                    <a:tint val="44500"/>
                    <a:satMod val="160000"/>
                  </a:srgbClr>
                </a:gs>
                <a:gs pos="100000">
                  <a:srgbClr val="E1120D">
                    <a:tint val="23500"/>
                    <a:satMod val="160000"/>
                  </a:srgb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36" name="35 Flecha a la derecha con bandas"/>
            <p:cNvSpPr/>
            <p:nvPr/>
          </p:nvSpPr>
          <p:spPr>
            <a:xfrm rot="5400000">
              <a:off x="1656398" y="4184672"/>
              <a:ext cx="4084742" cy="740621"/>
            </a:xfrm>
            <a:prstGeom prst="stripedRightArrow">
              <a:avLst>
                <a:gd name="adj1" fmla="val 50000"/>
                <a:gd name="adj2" fmla="val 33538"/>
              </a:avLst>
            </a:prstGeom>
            <a:gradFill flip="none" rotWithShape="1">
              <a:gsLst>
                <a:gs pos="0">
                  <a:srgbClr val="E1120D">
                    <a:tint val="66000"/>
                    <a:satMod val="160000"/>
                  </a:srgbClr>
                </a:gs>
                <a:gs pos="50000">
                  <a:srgbClr val="E1120D">
                    <a:tint val="44500"/>
                    <a:satMod val="160000"/>
                  </a:srgbClr>
                </a:gs>
                <a:gs pos="100000">
                  <a:srgbClr val="E1120D">
                    <a:tint val="23500"/>
                    <a:satMod val="160000"/>
                  </a:srgb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1" name="Rectangle 60"/>
            <p:cNvSpPr>
              <a:spLocks noChangeArrowheads="1"/>
            </p:cNvSpPr>
            <p:nvPr/>
          </p:nvSpPr>
          <p:spPr bwMode="auto">
            <a:xfrm>
              <a:off x="496496" y="2219072"/>
              <a:ext cx="3384376" cy="387260"/>
            </a:xfrm>
            <a:prstGeom prst="roundRect">
              <a:avLst/>
            </a:prstGeom>
            <a:solidFill>
              <a:schemeClr val="lt1">
                <a:alpha val="50000"/>
              </a:schemeClr>
            </a:solidFill>
            <a:ln>
              <a:headEnd/>
              <a:tailEnd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algn="l"/>
              <a:r>
                <a:rPr lang="en-US" sz="20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IT Systems</a:t>
              </a:r>
              <a:endPara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2" name="Rectangle 60"/>
            <p:cNvSpPr>
              <a:spLocks noChangeArrowheads="1"/>
            </p:cNvSpPr>
            <p:nvPr/>
          </p:nvSpPr>
          <p:spPr bwMode="auto">
            <a:xfrm>
              <a:off x="5156448" y="2240280"/>
              <a:ext cx="3326288" cy="387260"/>
            </a:xfrm>
            <a:prstGeom prst="roundRect">
              <a:avLst/>
            </a:prstGeom>
            <a:solidFill>
              <a:schemeClr val="lt1">
                <a:alpha val="50000"/>
              </a:schemeClr>
            </a:solidFill>
            <a:ln>
              <a:headEnd/>
              <a:tailEnd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r>
                <a:rPr lang="en-US" sz="20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ICS</a:t>
              </a:r>
            </a:p>
          </p:txBody>
        </p:sp>
      </p:grp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b="0" dirty="0" smtClean="0"/>
              <a:t>SCADALAB PROJECT: Introduction </a:t>
            </a:r>
            <a:endParaRPr lang="en-GB" b="0" dirty="0"/>
          </a:p>
        </p:txBody>
      </p:sp>
      <p:sp>
        <p:nvSpPr>
          <p:cNvPr id="17" name="16 Rectángulo redondeado"/>
          <p:cNvSpPr>
            <a:spLocks noChangeAspect="1"/>
          </p:cNvSpPr>
          <p:nvPr/>
        </p:nvSpPr>
        <p:spPr>
          <a:xfrm>
            <a:off x="545591" y="2995576"/>
            <a:ext cx="3600000" cy="728464"/>
          </a:xfrm>
          <a:prstGeom prst="roundRect">
            <a:avLst/>
          </a:prstGeom>
          <a:solidFill>
            <a:schemeClr val="accent3">
              <a:alpha val="70000"/>
            </a:schemeClr>
          </a:solidFill>
          <a:ln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marL="228600" indent="-228600" algn="l">
              <a:buClr>
                <a:srgbClr val="E1120D"/>
              </a:buClr>
              <a:buFont typeface="Arial" pitchFamily="34" charset="0"/>
              <a:buChar char="•"/>
              <a:defRPr/>
            </a:pPr>
            <a:r>
              <a:rPr lang="en-GB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is at mature stage</a:t>
            </a:r>
          </a:p>
          <a:p>
            <a:pPr marL="228600" indent="-228600" algn="l">
              <a:buClr>
                <a:srgbClr val="E1120D"/>
              </a:buClr>
              <a:buFont typeface="Arial" pitchFamily="34" charset="0"/>
              <a:buChar char="•"/>
              <a:defRPr/>
            </a:pPr>
            <a:r>
              <a:rPr lang="en-GB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importance C(50%) I(30%), A(20%)</a:t>
            </a:r>
          </a:p>
          <a:p>
            <a:pPr marL="228600" indent="-228600" algn="l">
              <a:buClr>
                <a:srgbClr val="E1120D"/>
              </a:buClr>
              <a:buFont typeface="Arial" pitchFamily="34" charset="0"/>
              <a:buChar char="•"/>
              <a:defRPr/>
            </a:pPr>
            <a:r>
              <a:rPr lang="en-US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patches are released regularly </a:t>
            </a:r>
            <a:endParaRPr lang="en-GB" sz="1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22 Llamada rectangular redondeada"/>
          <p:cNvSpPr/>
          <p:nvPr/>
        </p:nvSpPr>
        <p:spPr>
          <a:xfrm>
            <a:off x="2631336" y="2779304"/>
            <a:ext cx="1537568" cy="296664"/>
          </a:xfrm>
          <a:prstGeom prst="wedgeRoundRectCallout">
            <a:avLst/>
          </a:prstGeom>
          <a:solidFill>
            <a:srgbClr val="92D050"/>
          </a:solidFill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_tradnl" sz="1200" dirty="0" smtClean="0">
                <a:solidFill>
                  <a:schemeClr val="tx1"/>
                </a:solidFill>
              </a:rPr>
              <a:t>Cyber security</a:t>
            </a:r>
            <a:endParaRPr lang="es-ES" sz="1200" dirty="0">
              <a:solidFill>
                <a:schemeClr val="tx1"/>
              </a:solidFill>
            </a:endParaRPr>
          </a:p>
        </p:txBody>
      </p:sp>
      <p:sp>
        <p:nvSpPr>
          <p:cNvPr id="30" name="29 Rectángulo redondeado"/>
          <p:cNvSpPr>
            <a:spLocks noChangeAspect="1"/>
          </p:cNvSpPr>
          <p:nvPr/>
        </p:nvSpPr>
        <p:spPr>
          <a:xfrm>
            <a:off x="4913375" y="2989480"/>
            <a:ext cx="3600000" cy="728464"/>
          </a:xfrm>
          <a:prstGeom prst="roundRect">
            <a:avLst/>
          </a:prstGeom>
          <a:solidFill>
            <a:schemeClr val="accent3">
              <a:alpha val="70000"/>
            </a:schemeClr>
          </a:solidFill>
          <a:ln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marL="228600" indent="-228600" algn="l">
              <a:buClr>
                <a:srgbClr val="E1120D"/>
              </a:buClr>
              <a:buFont typeface="Arial" pitchFamily="34" charset="0"/>
              <a:buChar char="•"/>
              <a:defRPr/>
            </a:pPr>
            <a:r>
              <a:rPr lang="en-GB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At a very early stage</a:t>
            </a:r>
          </a:p>
          <a:p>
            <a:pPr marL="228600" indent="-228600" algn="l">
              <a:buClr>
                <a:srgbClr val="E1120D"/>
              </a:buClr>
              <a:buFont typeface="Arial" pitchFamily="34" charset="0"/>
              <a:buChar char="•"/>
              <a:defRPr/>
            </a:pPr>
            <a:r>
              <a:rPr lang="en-GB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Importance C(5%) I(35%), A(60%)</a:t>
            </a:r>
          </a:p>
          <a:p>
            <a:pPr marL="228600" indent="-228600" algn="l">
              <a:buClr>
                <a:srgbClr val="E1120D"/>
              </a:buClr>
              <a:buFont typeface="Arial" pitchFamily="34" charset="0"/>
              <a:buChar char="•"/>
              <a:defRPr/>
            </a:pPr>
            <a:r>
              <a:rPr lang="en-US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patches are released quite slow</a:t>
            </a:r>
            <a:endParaRPr lang="en-GB" sz="1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1" name="30 Llamada rectangular redondeada"/>
          <p:cNvSpPr/>
          <p:nvPr/>
        </p:nvSpPr>
        <p:spPr>
          <a:xfrm>
            <a:off x="6999120" y="2773208"/>
            <a:ext cx="1537568" cy="296664"/>
          </a:xfrm>
          <a:prstGeom prst="wedgeRoundRectCallout">
            <a:avLst/>
          </a:prstGeom>
          <a:solidFill>
            <a:schemeClr val="accent1"/>
          </a:solidFill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_tradnl" sz="1200" dirty="0" smtClean="0">
                <a:solidFill>
                  <a:schemeClr val="tx1"/>
                </a:solidFill>
              </a:rPr>
              <a:t>Cyber security</a:t>
            </a:r>
            <a:endParaRPr lang="es-ES" sz="1200" dirty="0">
              <a:solidFill>
                <a:schemeClr val="tx1"/>
              </a:solidFill>
            </a:endParaRPr>
          </a:p>
        </p:txBody>
      </p:sp>
      <p:sp>
        <p:nvSpPr>
          <p:cNvPr id="26" name="25 Rectángulo redondeado"/>
          <p:cNvSpPr>
            <a:spLocks noChangeAspect="1"/>
          </p:cNvSpPr>
          <p:nvPr/>
        </p:nvSpPr>
        <p:spPr>
          <a:xfrm>
            <a:off x="558291" y="4187344"/>
            <a:ext cx="3600000" cy="728464"/>
          </a:xfrm>
          <a:prstGeom prst="roundRect">
            <a:avLst/>
          </a:prstGeom>
          <a:solidFill>
            <a:schemeClr val="accent3">
              <a:alpha val="70000"/>
            </a:schemeClr>
          </a:solidFill>
          <a:ln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marL="228600" indent="-228600" algn="l">
              <a:buClr>
                <a:srgbClr val="E1120D"/>
              </a:buClr>
              <a:buFont typeface="Arial" pitchFamily="34" charset="0"/>
              <a:buChar char="•"/>
              <a:defRPr/>
            </a:pPr>
            <a:r>
              <a:rPr lang="en-GB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ISO standards</a:t>
            </a:r>
          </a:p>
          <a:p>
            <a:pPr marL="228600" indent="-228600" algn="l">
              <a:buClr>
                <a:srgbClr val="E1120D"/>
              </a:buClr>
              <a:buFont typeface="Arial" pitchFamily="34" charset="0"/>
              <a:buChar char="•"/>
              <a:defRPr/>
            </a:pPr>
            <a:r>
              <a:rPr lang="en-GB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International regulations</a:t>
            </a:r>
          </a:p>
          <a:p>
            <a:pPr marL="228600" indent="-228600" algn="l">
              <a:buClr>
                <a:srgbClr val="E1120D"/>
              </a:buClr>
              <a:buFont typeface="Arial" pitchFamily="34" charset="0"/>
              <a:buChar char="•"/>
              <a:defRPr/>
            </a:pPr>
            <a:r>
              <a:rPr lang="en-US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Well known methodologies</a:t>
            </a:r>
            <a:endParaRPr lang="en-GB" sz="1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26 Llamada rectangular redondeada"/>
          <p:cNvSpPr/>
          <p:nvPr/>
        </p:nvSpPr>
        <p:spPr>
          <a:xfrm>
            <a:off x="2152680" y="3946292"/>
            <a:ext cx="2028924" cy="432048"/>
          </a:xfrm>
          <a:prstGeom prst="wedgeRoundRectCallout">
            <a:avLst/>
          </a:prstGeom>
          <a:solidFill>
            <a:srgbClr val="92D050"/>
          </a:solidFill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200" dirty="0" smtClean="0">
                <a:solidFill>
                  <a:schemeClr val="tx1"/>
                </a:solidFill>
              </a:rPr>
              <a:t>Standards</a:t>
            </a:r>
            <a:r>
              <a:rPr lang="es-ES_tradnl" sz="1200" dirty="0" smtClean="0">
                <a:solidFill>
                  <a:schemeClr val="tx1"/>
                </a:solidFill>
              </a:rPr>
              <a:t>, </a:t>
            </a:r>
            <a:r>
              <a:rPr lang="en-GB" sz="1200" dirty="0" smtClean="0">
                <a:solidFill>
                  <a:schemeClr val="tx1"/>
                </a:solidFill>
              </a:rPr>
              <a:t>regulations</a:t>
            </a:r>
            <a:r>
              <a:rPr lang="es-ES_tradnl" sz="1200" dirty="0" smtClean="0">
                <a:solidFill>
                  <a:schemeClr val="tx1"/>
                </a:solidFill>
              </a:rPr>
              <a:t> and </a:t>
            </a:r>
            <a:r>
              <a:rPr lang="en-GB" sz="1200" dirty="0" smtClean="0">
                <a:solidFill>
                  <a:schemeClr val="tx1"/>
                </a:solidFill>
              </a:rPr>
              <a:t>methodologies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32" name="31 Rectángulo redondeado"/>
          <p:cNvSpPr>
            <a:spLocks noChangeAspect="1"/>
          </p:cNvSpPr>
          <p:nvPr/>
        </p:nvSpPr>
        <p:spPr>
          <a:xfrm>
            <a:off x="4926075" y="4181248"/>
            <a:ext cx="3600000" cy="728464"/>
          </a:xfrm>
          <a:prstGeom prst="roundRect">
            <a:avLst/>
          </a:prstGeom>
          <a:solidFill>
            <a:schemeClr val="accent3">
              <a:alpha val="70000"/>
            </a:schemeClr>
          </a:solidFill>
          <a:ln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marL="228600" indent="-228600" algn="l">
              <a:buClr>
                <a:srgbClr val="E1120D"/>
              </a:buClr>
              <a:buFont typeface="Arial" pitchFamily="34" charset="0"/>
              <a:buChar char="•"/>
              <a:defRPr/>
            </a:pPr>
            <a:r>
              <a:rPr lang="en-GB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Local standards</a:t>
            </a:r>
          </a:p>
          <a:p>
            <a:pPr marL="228600" indent="-228600" algn="l">
              <a:buClr>
                <a:srgbClr val="E1120D"/>
              </a:buClr>
              <a:buFont typeface="Arial" pitchFamily="34" charset="0"/>
              <a:buChar char="•"/>
              <a:defRPr/>
            </a:pPr>
            <a:r>
              <a:rPr lang="en-GB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Local regulations</a:t>
            </a:r>
          </a:p>
          <a:p>
            <a:pPr marL="228600" indent="-228600" algn="l">
              <a:buClr>
                <a:srgbClr val="E1120D"/>
              </a:buClr>
              <a:buFont typeface="Arial" pitchFamily="34" charset="0"/>
              <a:buChar char="•"/>
              <a:defRPr/>
            </a:pPr>
            <a:r>
              <a:rPr lang="en-US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No well known methodologies</a:t>
            </a:r>
            <a:endParaRPr lang="en-GB" sz="1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3" name="32 Llamada rectangular redondeada"/>
          <p:cNvSpPr/>
          <p:nvPr/>
        </p:nvSpPr>
        <p:spPr>
          <a:xfrm>
            <a:off x="6524600" y="3940196"/>
            <a:ext cx="2024788" cy="432048"/>
          </a:xfrm>
          <a:prstGeom prst="wedgeRoundRectCallout">
            <a:avLst/>
          </a:prstGeom>
          <a:solidFill>
            <a:schemeClr val="accent1"/>
          </a:solidFill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200" dirty="0" smtClean="0">
                <a:solidFill>
                  <a:schemeClr val="tx1"/>
                </a:solidFill>
              </a:rPr>
              <a:t>Standards</a:t>
            </a:r>
            <a:r>
              <a:rPr lang="es-ES_tradnl" sz="1200" dirty="0" smtClean="0">
                <a:solidFill>
                  <a:schemeClr val="tx1"/>
                </a:solidFill>
              </a:rPr>
              <a:t>, </a:t>
            </a:r>
            <a:r>
              <a:rPr lang="en-GB" sz="1200" dirty="0" smtClean="0">
                <a:solidFill>
                  <a:schemeClr val="tx1"/>
                </a:solidFill>
              </a:rPr>
              <a:t>regulations</a:t>
            </a:r>
            <a:r>
              <a:rPr lang="es-ES_tradnl" sz="1200" dirty="0" smtClean="0">
                <a:solidFill>
                  <a:schemeClr val="tx1"/>
                </a:solidFill>
              </a:rPr>
              <a:t> and </a:t>
            </a:r>
            <a:r>
              <a:rPr lang="en-GB" sz="1200" dirty="0" smtClean="0">
                <a:solidFill>
                  <a:schemeClr val="tx1"/>
                </a:solidFill>
              </a:rPr>
              <a:t>methodologies</a:t>
            </a:r>
          </a:p>
        </p:txBody>
      </p:sp>
      <p:sp>
        <p:nvSpPr>
          <p:cNvPr id="28" name="27 Rectángulo redondeado"/>
          <p:cNvSpPr>
            <a:spLocks noChangeAspect="1"/>
          </p:cNvSpPr>
          <p:nvPr/>
        </p:nvSpPr>
        <p:spPr>
          <a:xfrm>
            <a:off x="558291" y="5366920"/>
            <a:ext cx="3600000" cy="728464"/>
          </a:xfrm>
          <a:prstGeom prst="roundRect">
            <a:avLst/>
          </a:prstGeom>
          <a:solidFill>
            <a:schemeClr val="accent3">
              <a:alpha val="70000"/>
            </a:schemeClr>
          </a:solidFill>
          <a:ln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marL="228600" indent="-228600" algn="l">
              <a:buClr>
                <a:srgbClr val="E1120D"/>
              </a:buClr>
              <a:buFont typeface="Arial" pitchFamily="34" charset="0"/>
              <a:buChar char="•"/>
              <a:defRPr/>
            </a:pPr>
            <a:r>
              <a:rPr lang="en-GB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Standard architectures / protocols</a:t>
            </a:r>
          </a:p>
          <a:p>
            <a:pPr marL="228600" indent="-228600" algn="l">
              <a:buClr>
                <a:srgbClr val="E1120D"/>
              </a:buClr>
              <a:buFont typeface="Arial" pitchFamily="34" charset="0"/>
              <a:buChar char="•"/>
              <a:defRPr/>
            </a:pPr>
            <a:r>
              <a:rPr lang="en-US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Proprietary/unknown components are present to a certain extent</a:t>
            </a:r>
            <a:endParaRPr lang="en-GB" sz="1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28 Llamada rectangular redondeada"/>
          <p:cNvSpPr/>
          <p:nvPr/>
        </p:nvSpPr>
        <p:spPr>
          <a:xfrm>
            <a:off x="1864648" y="5088389"/>
            <a:ext cx="2316956" cy="295424"/>
          </a:xfrm>
          <a:prstGeom prst="wedgeRoundRectCallout">
            <a:avLst/>
          </a:prstGeom>
          <a:solidFill>
            <a:srgbClr val="92D050"/>
          </a:solidFill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200" dirty="0" smtClean="0">
                <a:solidFill>
                  <a:schemeClr val="tx1"/>
                </a:solidFill>
              </a:rPr>
              <a:t>Architecture and protocols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34" name="33 Rectángulo redondeado"/>
          <p:cNvSpPr>
            <a:spLocks noChangeAspect="1"/>
          </p:cNvSpPr>
          <p:nvPr/>
        </p:nvSpPr>
        <p:spPr>
          <a:xfrm>
            <a:off x="4926075" y="5360824"/>
            <a:ext cx="3600000" cy="728464"/>
          </a:xfrm>
          <a:prstGeom prst="roundRect">
            <a:avLst/>
          </a:prstGeom>
          <a:solidFill>
            <a:schemeClr val="accent3">
              <a:alpha val="70000"/>
            </a:schemeClr>
          </a:solidFill>
          <a:ln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marL="228600" indent="-228600" algn="l">
              <a:buClr>
                <a:srgbClr val="E1120D"/>
              </a:buClr>
              <a:buFont typeface="Arial" pitchFamily="34" charset="0"/>
              <a:buChar char="•"/>
              <a:defRPr/>
            </a:pPr>
            <a:r>
              <a:rPr lang="en-GB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No standardized architectures / protocols</a:t>
            </a:r>
          </a:p>
          <a:p>
            <a:pPr marL="228600" indent="-228600" algn="l">
              <a:buClr>
                <a:srgbClr val="E1120D"/>
              </a:buClr>
              <a:buFont typeface="Arial" pitchFamily="34" charset="0"/>
              <a:buChar char="•"/>
              <a:defRPr/>
            </a:pPr>
            <a:r>
              <a:rPr lang="en-US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Proprietary components</a:t>
            </a:r>
            <a:endParaRPr lang="en-GB" sz="1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5" name="34 Llamada rectangular redondeada"/>
          <p:cNvSpPr/>
          <p:nvPr/>
        </p:nvSpPr>
        <p:spPr>
          <a:xfrm>
            <a:off x="6232432" y="5082293"/>
            <a:ext cx="2316956" cy="295424"/>
          </a:xfrm>
          <a:prstGeom prst="wedgeRoundRectCallout">
            <a:avLst/>
          </a:prstGeom>
          <a:solidFill>
            <a:schemeClr val="accent1"/>
          </a:solidFill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200" dirty="0" smtClean="0">
                <a:solidFill>
                  <a:schemeClr val="tx1"/>
                </a:solidFill>
              </a:rPr>
              <a:t>Architecture and protocols</a:t>
            </a:r>
          </a:p>
        </p:txBody>
      </p:sp>
      <p:sp>
        <p:nvSpPr>
          <p:cNvPr id="39" name="Rectangle 3"/>
          <p:cNvSpPr txBox="1">
            <a:spLocks noChangeArrowheads="1"/>
          </p:cNvSpPr>
          <p:nvPr/>
        </p:nvSpPr>
        <p:spPr bwMode="auto">
          <a:xfrm flipH="1">
            <a:off x="5076056" y="1700808"/>
            <a:ext cx="3203364" cy="360040"/>
          </a:xfrm>
          <a:prstGeom prst="homePlate">
            <a:avLst/>
          </a:prstGeom>
          <a:solidFill>
            <a:schemeClr val="bg1">
              <a:lumMod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lnSpc>
                <a:spcPct val="95000"/>
              </a:lnSpc>
              <a:spcBef>
                <a:spcPts val="600"/>
              </a:spcBef>
              <a:spcAft>
                <a:spcPts val="600"/>
              </a:spcAft>
              <a:buClr>
                <a:srgbClr val="E1120D"/>
              </a:buClr>
              <a:buSzPct val="125000"/>
              <a:defRPr/>
            </a:pPr>
            <a:r>
              <a:rPr lang="en-US" dirty="0" smtClean="0">
                <a:solidFill>
                  <a:schemeClr val="bg1"/>
                </a:solidFill>
                <a:latin typeface="Arial" charset="0"/>
                <a:cs typeface="Arial" charset="0"/>
              </a:rPr>
              <a:t>Comparing ICS and IT Systems</a:t>
            </a:r>
            <a:endParaRPr lang="en-GB" dirty="0" smtClean="0">
              <a:solidFill>
                <a:schemeClr val="bg1"/>
              </a:solidFill>
              <a:latin typeface="Arial" charset="0"/>
              <a:cs typeface="Arial" charset="0"/>
            </a:endParaRPr>
          </a:p>
        </p:txBody>
      </p:sp>
      <p:sp>
        <p:nvSpPr>
          <p:cNvPr id="40" name="39 Rectángulo"/>
          <p:cNvSpPr/>
          <p:nvPr/>
        </p:nvSpPr>
        <p:spPr bwMode="auto">
          <a:xfrm>
            <a:off x="8316416" y="1700808"/>
            <a:ext cx="216024" cy="360040"/>
          </a:xfrm>
          <a:prstGeom prst="rect">
            <a:avLst/>
          </a:prstGeom>
          <a:solidFill>
            <a:schemeClr val="bg1">
              <a:lumMod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marL="0" marR="0" indent="0" algn="just" defTabSz="914400" eaLnBrk="1" latinLnBrk="0" hangingPunct="1">
              <a:lnSpc>
                <a:spcPct val="95000"/>
              </a:lnSpc>
              <a:spcBef>
                <a:spcPts val="600"/>
              </a:spcBef>
              <a:spcAft>
                <a:spcPts val="600"/>
              </a:spcAft>
              <a:buClr>
                <a:srgbClr val="E1120D"/>
              </a:buClr>
              <a:buSzPct val="125000"/>
              <a:buFontTx/>
              <a:buNone/>
              <a:tabLst/>
              <a:defRPr/>
            </a:pPr>
            <a:endParaRPr lang="en-GB" smtClean="0">
              <a:solidFill>
                <a:schemeClr val="bg1"/>
              </a:solidFill>
              <a:latin typeface="Arial" charset="0"/>
              <a:cs typeface="Arial" charset="0"/>
            </a:endParaRPr>
          </a:p>
        </p:txBody>
      </p:sp>
      <p:sp>
        <p:nvSpPr>
          <p:cNvPr id="41" name="40 Rectángulo"/>
          <p:cNvSpPr/>
          <p:nvPr/>
        </p:nvSpPr>
        <p:spPr bwMode="auto">
          <a:xfrm>
            <a:off x="8570416" y="1700808"/>
            <a:ext cx="93340" cy="360040"/>
          </a:xfrm>
          <a:prstGeom prst="rect">
            <a:avLst/>
          </a:prstGeom>
          <a:solidFill>
            <a:schemeClr val="bg1">
              <a:lumMod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marL="0" marR="0" indent="0" algn="just" defTabSz="914400" eaLnBrk="1" latinLnBrk="0" hangingPunct="1">
              <a:lnSpc>
                <a:spcPct val="95000"/>
              </a:lnSpc>
              <a:spcBef>
                <a:spcPts val="600"/>
              </a:spcBef>
              <a:spcAft>
                <a:spcPts val="600"/>
              </a:spcAft>
              <a:buClr>
                <a:srgbClr val="E1120D"/>
              </a:buClr>
              <a:buSzPct val="125000"/>
              <a:buFontTx/>
              <a:buNone/>
              <a:tabLst/>
              <a:defRPr/>
            </a:pPr>
            <a:endParaRPr lang="en-GB" smtClean="0">
              <a:solidFill>
                <a:schemeClr val="bg1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23" grpId="0" animBg="1"/>
      <p:bldP spid="30" grpId="0" animBg="1"/>
      <p:bldP spid="31" grpId="0" animBg="1"/>
      <p:bldP spid="26" grpId="0" animBg="1"/>
      <p:bldP spid="27" grpId="0" animBg="1"/>
      <p:bldP spid="32" grpId="0" animBg="1"/>
      <p:bldP spid="33" grpId="0" animBg="1"/>
      <p:bldP spid="28" grpId="0" animBg="1"/>
      <p:bldP spid="29" grpId="0" animBg="1"/>
      <p:bldP spid="34" grpId="0" animBg="1"/>
      <p:bldP spid="3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0" dirty="0" smtClean="0"/>
              <a:t>SCADALAB PROJECT: Main purpose</a:t>
            </a:r>
            <a:endParaRPr lang="en-GB" b="0" dirty="0"/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 flipH="1">
            <a:off x="5724128" y="1700808"/>
            <a:ext cx="2555292" cy="360040"/>
          </a:xfrm>
          <a:prstGeom prst="homePlate">
            <a:avLst/>
          </a:prstGeom>
          <a:solidFill>
            <a:schemeClr val="bg1">
              <a:lumMod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lnSpc>
                <a:spcPct val="95000"/>
              </a:lnSpc>
              <a:spcBef>
                <a:spcPts val="600"/>
              </a:spcBef>
              <a:spcAft>
                <a:spcPts val="600"/>
              </a:spcAft>
              <a:buClr>
                <a:srgbClr val="E1120D"/>
              </a:buClr>
              <a:buSzPct val="125000"/>
              <a:defRPr/>
            </a:pPr>
            <a:r>
              <a:rPr lang="en-US" dirty="0" smtClean="0">
                <a:solidFill>
                  <a:schemeClr val="bg1"/>
                </a:solidFill>
                <a:latin typeface="Arial" charset="0"/>
                <a:cs typeface="Arial" charset="0"/>
              </a:rPr>
              <a:t>Purpose of the project</a:t>
            </a:r>
          </a:p>
        </p:txBody>
      </p:sp>
      <p:sp>
        <p:nvSpPr>
          <p:cNvPr id="10" name="9 Rectángulo"/>
          <p:cNvSpPr/>
          <p:nvPr/>
        </p:nvSpPr>
        <p:spPr bwMode="auto">
          <a:xfrm>
            <a:off x="8316416" y="1700808"/>
            <a:ext cx="216024" cy="360040"/>
          </a:xfrm>
          <a:prstGeom prst="rect">
            <a:avLst/>
          </a:prstGeom>
          <a:solidFill>
            <a:schemeClr val="bg1">
              <a:lumMod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marL="0" marR="0" indent="0" algn="just" defTabSz="914400" eaLnBrk="1" latinLnBrk="0" hangingPunct="1">
              <a:lnSpc>
                <a:spcPct val="95000"/>
              </a:lnSpc>
              <a:spcBef>
                <a:spcPts val="600"/>
              </a:spcBef>
              <a:spcAft>
                <a:spcPts val="600"/>
              </a:spcAft>
              <a:buClr>
                <a:srgbClr val="E1120D"/>
              </a:buClr>
              <a:buSzPct val="125000"/>
              <a:buFontTx/>
              <a:buNone/>
              <a:tabLst/>
              <a:defRPr/>
            </a:pPr>
            <a:endParaRPr lang="en-GB" smtClean="0">
              <a:solidFill>
                <a:schemeClr val="bg1"/>
              </a:solidFill>
              <a:latin typeface="Arial" charset="0"/>
              <a:cs typeface="Arial" charset="0"/>
            </a:endParaRPr>
          </a:p>
        </p:txBody>
      </p:sp>
      <p:sp>
        <p:nvSpPr>
          <p:cNvPr id="11" name="10 Rectángulo"/>
          <p:cNvSpPr/>
          <p:nvPr/>
        </p:nvSpPr>
        <p:spPr bwMode="auto">
          <a:xfrm>
            <a:off x="8570416" y="1700808"/>
            <a:ext cx="93340" cy="360040"/>
          </a:xfrm>
          <a:prstGeom prst="rect">
            <a:avLst/>
          </a:prstGeom>
          <a:solidFill>
            <a:schemeClr val="bg1">
              <a:lumMod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marL="0" marR="0" indent="0" algn="just" defTabSz="914400" eaLnBrk="1" latinLnBrk="0" hangingPunct="1">
              <a:lnSpc>
                <a:spcPct val="95000"/>
              </a:lnSpc>
              <a:spcBef>
                <a:spcPts val="600"/>
              </a:spcBef>
              <a:spcAft>
                <a:spcPts val="600"/>
              </a:spcAft>
              <a:buClr>
                <a:srgbClr val="E1120D"/>
              </a:buClr>
              <a:buSzPct val="125000"/>
              <a:buFontTx/>
              <a:buNone/>
              <a:tabLst/>
              <a:defRPr/>
            </a:pPr>
            <a:endParaRPr lang="en-GB" smtClean="0">
              <a:solidFill>
                <a:schemeClr val="bg1"/>
              </a:solidFill>
              <a:latin typeface="Arial" charset="0"/>
              <a:cs typeface="Arial" charset="0"/>
            </a:endParaRPr>
          </a:p>
        </p:txBody>
      </p:sp>
      <p:grpSp>
        <p:nvGrpSpPr>
          <p:cNvPr id="3" name="46 Grupo"/>
          <p:cNvGrpSpPr/>
          <p:nvPr/>
        </p:nvGrpSpPr>
        <p:grpSpPr>
          <a:xfrm>
            <a:off x="2657376" y="2302272"/>
            <a:ext cx="6306919" cy="3960440"/>
            <a:chOff x="1152810" y="2289335"/>
            <a:chExt cx="5544616" cy="3731953"/>
          </a:xfrm>
        </p:grpSpPr>
        <p:graphicFrame>
          <p:nvGraphicFramePr>
            <p:cNvPr id="30" name="29 Diagrama"/>
            <p:cNvGraphicFramePr/>
            <p:nvPr/>
          </p:nvGraphicFramePr>
          <p:xfrm>
            <a:off x="1152810" y="2289335"/>
            <a:ext cx="5544616" cy="3731953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3" r:lo="rId4" r:qs="rId5" r:cs="rId6"/>
            </a:graphicData>
          </a:graphic>
        </p:graphicFrame>
        <p:grpSp>
          <p:nvGrpSpPr>
            <p:cNvPr id="4" name="Group 2"/>
            <p:cNvGrpSpPr>
              <a:grpSpLocks noChangeAspect="1"/>
            </p:cNvGrpSpPr>
            <p:nvPr/>
          </p:nvGrpSpPr>
          <p:grpSpPr bwMode="auto">
            <a:xfrm>
              <a:off x="1259632" y="2780928"/>
              <a:ext cx="5400675" cy="3240088"/>
              <a:chOff x="1701" y="10261"/>
              <a:chExt cx="8504" cy="5102"/>
            </a:xfrm>
          </p:grpSpPr>
          <p:sp>
            <p:nvSpPr>
              <p:cNvPr id="32" name="AutoShape 3"/>
              <p:cNvSpPr>
                <a:spLocks noChangeAspect="1" noChangeArrowheads="1"/>
              </p:cNvSpPr>
              <p:nvPr/>
            </p:nvSpPr>
            <p:spPr bwMode="auto">
              <a:xfrm>
                <a:off x="1701" y="10261"/>
                <a:ext cx="8504" cy="510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s-E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grpSp>
            <p:nvGrpSpPr>
              <p:cNvPr id="5" name="Group 4"/>
              <p:cNvGrpSpPr>
                <a:grpSpLocks/>
              </p:cNvGrpSpPr>
              <p:nvPr/>
            </p:nvGrpSpPr>
            <p:grpSpPr bwMode="auto">
              <a:xfrm>
                <a:off x="6815" y="10608"/>
                <a:ext cx="2644" cy="4482"/>
                <a:chOff x="6170" y="10683"/>
                <a:chExt cx="2644" cy="4482"/>
              </a:xfrm>
            </p:grpSpPr>
            <p:sp>
              <p:nvSpPr>
                <p:cNvPr id="42" name="AutoShape 5"/>
                <p:cNvSpPr>
                  <a:spLocks noChangeArrowheads="1"/>
                </p:cNvSpPr>
                <p:nvPr/>
              </p:nvSpPr>
              <p:spPr bwMode="auto">
                <a:xfrm>
                  <a:off x="6170" y="10683"/>
                  <a:ext cx="2644" cy="4482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C0504D">
                    <a:lumMod val="60000"/>
                    <a:lumOff val="40000"/>
                  </a:srgbClr>
                </a:solidFill>
                <a:ln>
                  <a:noFill/>
                  <a:headEnd/>
                  <a:tailEnd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  <a:sp3d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s-ES" sz="16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ysClr val="windowText" lastClr="000000">
                          <a:lumMod val="75000"/>
                          <a:lumOff val="25000"/>
                        </a:sysClr>
                      </a:solidFill>
                      <a:effectLst/>
                      <a:uLnTx/>
                      <a:uFillTx/>
                      <a:latin typeface="Calibri" pitchFamily="34" charset="0"/>
                      <a:ea typeface="+mn-ea"/>
                      <a:cs typeface="Arial" pitchFamily="34" charset="0"/>
                    </a:rPr>
                    <a:t>Test </a:t>
                  </a:r>
                  <a:r>
                    <a:rPr kumimoji="0" lang="es-ES" sz="1600" b="0" i="0" u="none" strike="noStrike" kern="0" cap="none" spc="0" normalizeH="0" baseline="0" noProof="0" dirty="0" err="1" smtClean="0">
                      <a:ln>
                        <a:noFill/>
                      </a:ln>
                      <a:solidFill>
                        <a:sysClr val="windowText" lastClr="000000">
                          <a:lumMod val="75000"/>
                          <a:lumOff val="25000"/>
                        </a:sysClr>
                      </a:solidFill>
                      <a:effectLst/>
                      <a:uLnTx/>
                      <a:uFillTx/>
                      <a:latin typeface="Calibri" pitchFamily="34" charset="0"/>
                      <a:ea typeface="+mn-ea"/>
                      <a:cs typeface="Arial" pitchFamily="34" charset="0"/>
                    </a:rPr>
                    <a:t>Beds</a:t>
                  </a:r>
                  <a:r>
                    <a:rPr kumimoji="0" lang="es-ES" sz="16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ysClr val="windowText" lastClr="000000">
                          <a:lumMod val="75000"/>
                          <a:lumOff val="25000"/>
                        </a:sysClr>
                      </a:solidFill>
                      <a:effectLst/>
                      <a:uLnTx/>
                      <a:uFillTx/>
                      <a:latin typeface="Calibri" pitchFamily="34" charset="0"/>
                      <a:ea typeface="+mn-ea"/>
                      <a:cs typeface="Arial" pitchFamily="34" charset="0"/>
                    </a:rPr>
                    <a:t> </a:t>
                  </a:r>
                  <a:r>
                    <a:rPr kumimoji="0" lang="es-ES" sz="1600" b="0" i="0" u="none" strike="noStrike" kern="0" cap="none" spc="0" normalizeH="0" baseline="0" noProof="0" dirty="0" err="1" smtClean="0">
                      <a:ln>
                        <a:noFill/>
                      </a:ln>
                      <a:solidFill>
                        <a:sysClr val="windowText" lastClr="000000">
                          <a:lumMod val="75000"/>
                          <a:lumOff val="25000"/>
                        </a:sysClr>
                      </a:solidFill>
                      <a:effectLst/>
                      <a:uLnTx/>
                      <a:uFillTx/>
                      <a:latin typeface="Calibri" pitchFamily="34" charset="0"/>
                      <a:ea typeface="+mn-ea"/>
                      <a:cs typeface="Arial" pitchFamily="34" charset="0"/>
                    </a:rPr>
                    <a:t>Area</a:t>
                  </a:r>
                  <a:endParaRPr kumimoji="0" lang="es-ES" sz="20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  <a:effectLst/>
                    <a:uLnTx/>
                    <a:uFillTx/>
                    <a:latin typeface="Arial" pitchFamily="34" charset="0"/>
                    <a:ea typeface="+mn-ea"/>
                    <a:cs typeface="Arial" pitchFamily="34" charset="0"/>
                  </a:endParaRPr>
                </a:p>
              </p:txBody>
            </p:sp>
            <p:sp>
              <p:nvSpPr>
                <p:cNvPr id="43" name="AutoShape 6"/>
                <p:cNvSpPr>
                  <a:spLocks noChangeArrowheads="1"/>
                </p:cNvSpPr>
                <p:nvPr/>
              </p:nvSpPr>
              <p:spPr bwMode="auto">
                <a:xfrm>
                  <a:off x="6375" y="11520"/>
                  <a:ext cx="2220" cy="930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F79646">
                        <a:shade val="51000"/>
                        <a:satMod val="130000"/>
                      </a:srgbClr>
                    </a:gs>
                    <a:gs pos="80000">
                      <a:srgbClr val="F79646">
                        <a:shade val="93000"/>
                        <a:satMod val="130000"/>
                      </a:srgbClr>
                    </a:gs>
                    <a:gs pos="100000">
                      <a:srgbClr val="F79646">
                        <a:shade val="94000"/>
                        <a:satMod val="135000"/>
                      </a:srgbClr>
                    </a:gs>
                  </a:gsLst>
                  <a:lin ang="16200000" scaled="0"/>
                </a:gradFill>
                <a:ln>
                  <a:noFill/>
                  <a:headEnd/>
                  <a:tailEnd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  <a:sp3d>
                  <a:bevelT w="63500" h="25400"/>
                </a:sp3d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s-ES" sz="20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ysClr val="window" lastClr="FFFFFF"/>
                      </a:solidFill>
                      <a:effectLst/>
                      <a:uLnTx/>
                      <a:uFillTx/>
                      <a:latin typeface="Calibri" pitchFamily="34" charset="0"/>
                      <a:ea typeface="+mn-ea"/>
                      <a:cs typeface="Arial" pitchFamily="34" charset="0"/>
                    </a:rPr>
                    <a:t>Test </a:t>
                  </a:r>
                  <a:r>
                    <a:rPr kumimoji="0" lang="es-ES" sz="2000" b="0" i="0" u="none" strike="noStrike" kern="0" cap="none" spc="0" normalizeH="0" baseline="0" noProof="0" dirty="0" err="1" smtClean="0">
                      <a:ln>
                        <a:noFill/>
                      </a:ln>
                      <a:solidFill>
                        <a:sysClr val="window" lastClr="FFFFFF"/>
                      </a:solidFill>
                      <a:effectLst/>
                      <a:uLnTx/>
                      <a:uFillTx/>
                      <a:latin typeface="Calibri" pitchFamily="34" charset="0"/>
                      <a:ea typeface="+mn-ea"/>
                      <a:cs typeface="Arial" pitchFamily="34" charset="0"/>
                    </a:rPr>
                    <a:t>bed</a:t>
                  </a:r>
                  <a:r>
                    <a:rPr kumimoji="0" lang="es-ES" sz="20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ysClr val="window" lastClr="FFFFFF"/>
                      </a:solidFill>
                      <a:effectLst/>
                      <a:uLnTx/>
                      <a:uFillTx/>
                      <a:latin typeface="Calibri" pitchFamily="34" charset="0"/>
                      <a:ea typeface="+mn-ea"/>
                      <a:cs typeface="Arial" pitchFamily="34" charset="0"/>
                    </a:rPr>
                    <a:t> 1</a:t>
                  </a:r>
                  <a:endParaRPr kumimoji="0" lang="es-ES" sz="36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Arial" pitchFamily="34" charset="0"/>
                    <a:ea typeface="+mn-ea"/>
                    <a:cs typeface="Arial" pitchFamily="34" charset="0"/>
                  </a:endParaRPr>
                </a:p>
              </p:txBody>
            </p:sp>
            <p:sp>
              <p:nvSpPr>
                <p:cNvPr id="44" name="AutoShape 7"/>
                <p:cNvSpPr>
                  <a:spLocks noChangeArrowheads="1"/>
                </p:cNvSpPr>
                <p:nvPr/>
              </p:nvSpPr>
              <p:spPr bwMode="auto">
                <a:xfrm>
                  <a:off x="6375" y="12772"/>
                  <a:ext cx="2220" cy="930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F79646">
                        <a:shade val="51000"/>
                        <a:satMod val="130000"/>
                      </a:srgbClr>
                    </a:gs>
                    <a:gs pos="80000">
                      <a:srgbClr val="F79646">
                        <a:shade val="93000"/>
                        <a:satMod val="130000"/>
                      </a:srgbClr>
                    </a:gs>
                    <a:gs pos="100000">
                      <a:srgbClr val="F79646">
                        <a:shade val="94000"/>
                        <a:satMod val="135000"/>
                      </a:srgbClr>
                    </a:gs>
                  </a:gsLst>
                  <a:lin ang="16200000" scaled="0"/>
                </a:gradFill>
                <a:ln>
                  <a:noFill/>
                  <a:headEnd/>
                  <a:tailEnd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  <a:sp3d>
                  <a:bevelT w="63500" h="25400"/>
                </a:sp3d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s-ES" sz="20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ysClr val="window" lastClr="FFFFFF"/>
                      </a:solidFill>
                      <a:effectLst/>
                      <a:uLnTx/>
                      <a:uFillTx/>
                      <a:latin typeface="Calibri" pitchFamily="34" charset="0"/>
                      <a:ea typeface="+mn-ea"/>
                      <a:cs typeface="Arial" pitchFamily="34" charset="0"/>
                    </a:rPr>
                    <a:t>Test bed 2</a:t>
                  </a:r>
                  <a:endParaRPr kumimoji="0" lang="es-ES" sz="3600" b="0" i="0" u="none" strike="noStrike" kern="0" cap="none" spc="0" normalizeH="0" baseline="0" noProof="0" smtClean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Arial" pitchFamily="34" charset="0"/>
                    <a:ea typeface="+mn-ea"/>
                    <a:cs typeface="Arial" pitchFamily="34" charset="0"/>
                  </a:endParaRPr>
                </a:p>
              </p:txBody>
            </p:sp>
            <p:sp>
              <p:nvSpPr>
                <p:cNvPr id="45" name="AutoShape 8"/>
                <p:cNvSpPr>
                  <a:spLocks noChangeArrowheads="1"/>
                </p:cNvSpPr>
                <p:nvPr/>
              </p:nvSpPr>
              <p:spPr bwMode="auto">
                <a:xfrm>
                  <a:off x="6375" y="14025"/>
                  <a:ext cx="2220" cy="930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F79646">
                        <a:shade val="51000"/>
                        <a:satMod val="130000"/>
                      </a:srgbClr>
                    </a:gs>
                    <a:gs pos="80000">
                      <a:srgbClr val="F79646">
                        <a:shade val="93000"/>
                        <a:satMod val="130000"/>
                      </a:srgbClr>
                    </a:gs>
                    <a:gs pos="100000">
                      <a:srgbClr val="F79646">
                        <a:shade val="94000"/>
                        <a:satMod val="135000"/>
                      </a:srgbClr>
                    </a:gs>
                  </a:gsLst>
                  <a:lin ang="16200000" scaled="0"/>
                </a:gradFill>
                <a:ln>
                  <a:noFill/>
                  <a:headEnd/>
                  <a:tailEnd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  <a:sp3d>
                  <a:bevelT w="63500" h="25400"/>
                </a:sp3d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s-ES" sz="32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ysClr val="window" lastClr="FFFFFF"/>
                      </a:solidFill>
                      <a:effectLst/>
                      <a:uLnTx/>
                      <a:uFillTx/>
                      <a:latin typeface="Calibri" pitchFamily="34" charset="0"/>
                      <a:ea typeface="+mn-ea"/>
                      <a:cs typeface="Arial" pitchFamily="34" charset="0"/>
                    </a:rPr>
                    <a:t>…</a:t>
                  </a:r>
                  <a:endParaRPr kumimoji="0" lang="es-ES" sz="4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Arial" pitchFamily="34" charset="0"/>
                    <a:ea typeface="+mn-ea"/>
                    <a:cs typeface="Arial" pitchFamily="34" charset="0"/>
                  </a:endParaRPr>
                </a:p>
              </p:txBody>
            </p:sp>
          </p:grpSp>
          <p:grpSp>
            <p:nvGrpSpPr>
              <p:cNvPr id="6" name="Group 9"/>
              <p:cNvGrpSpPr>
                <a:grpSpLocks/>
              </p:cNvGrpSpPr>
              <p:nvPr/>
            </p:nvGrpSpPr>
            <p:grpSpPr bwMode="auto">
              <a:xfrm>
                <a:off x="2163" y="10983"/>
                <a:ext cx="1935" cy="3246"/>
                <a:chOff x="1518" y="10818"/>
                <a:chExt cx="1935" cy="3246"/>
              </a:xfrm>
            </p:grpSpPr>
            <p:sp>
              <p:nvSpPr>
                <p:cNvPr id="38" name="AutoShape 10" descr="Laboratory Area"/>
                <p:cNvSpPr>
                  <a:spLocks noChangeArrowheads="1"/>
                </p:cNvSpPr>
                <p:nvPr/>
              </p:nvSpPr>
              <p:spPr bwMode="auto">
                <a:xfrm>
                  <a:off x="1518" y="10818"/>
                  <a:ext cx="1935" cy="3246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4BACC6">
                    <a:lumMod val="75000"/>
                  </a:srgb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b="0" i="0" u="none" strike="noStrike" kern="0" cap="none" spc="0" normalizeH="0" baseline="0" dirty="0" smtClean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Calibri" pitchFamily="34" charset="0"/>
                      <a:cs typeface="Arial" pitchFamily="34" charset="0"/>
                    </a:rPr>
                    <a:t>Laboratory Area</a:t>
                  </a:r>
                  <a:endParaRPr kumimoji="0" lang="en-US" sz="2000" b="0" i="0" u="none" strike="noStrike" kern="0" cap="none" spc="0" normalizeH="0" baseline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9" name="AutoShape 11"/>
                <p:cNvSpPr>
                  <a:spLocks noChangeArrowheads="1"/>
                </p:cNvSpPr>
                <p:nvPr/>
              </p:nvSpPr>
              <p:spPr bwMode="auto">
                <a:xfrm>
                  <a:off x="1764" y="11910"/>
                  <a:ext cx="1455" cy="62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4BACC6">
                        <a:shade val="51000"/>
                        <a:satMod val="130000"/>
                      </a:srgbClr>
                    </a:gs>
                    <a:gs pos="80000">
                      <a:srgbClr val="4BACC6">
                        <a:shade val="93000"/>
                        <a:satMod val="130000"/>
                      </a:srgbClr>
                    </a:gs>
                    <a:gs pos="100000">
                      <a:srgbClr val="4BACC6">
                        <a:shade val="94000"/>
                        <a:satMod val="135000"/>
                      </a:srgbClr>
                    </a:gs>
                  </a:gsLst>
                  <a:lin ang="16200000" scaled="0"/>
                </a:gradFill>
                <a:ln>
                  <a:noFill/>
                  <a:headEnd/>
                  <a:tailEnd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  <a:sp3d>
                  <a:bevelT w="63500" h="25400"/>
                </a:sp3d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s-ES" sz="140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ysClr val="window" lastClr="FFFFFF"/>
                      </a:solidFill>
                      <a:effectLst/>
                      <a:uLnTx/>
                      <a:uFillTx/>
                      <a:latin typeface="Calibri" pitchFamily="34" charset="0"/>
                      <a:ea typeface="+mn-ea"/>
                      <a:cs typeface="Arial" pitchFamily="34" charset="0"/>
                    </a:rPr>
                    <a:t>Test Plan 1</a:t>
                  </a:r>
                  <a:endParaRPr kumimoji="0" lang="es-ES" sz="240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Arial" pitchFamily="34" charset="0"/>
                    <a:ea typeface="+mn-ea"/>
                    <a:cs typeface="Arial" pitchFamily="34" charset="0"/>
                  </a:endParaRPr>
                </a:p>
              </p:txBody>
            </p:sp>
            <p:sp>
              <p:nvSpPr>
                <p:cNvPr id="40" name="AutoShape 12"/>
                <p:cNvSpPr>
                  <a:spLocks noChangeArrowheads="1"/>
                </p:cNvSpPr>
                <p:nvPr/>
              </p:nvSpPr>
              <p:spPr bwMode="auto">
                <a:xfrm>
                  <a:off x="1764" y="12592"/>
                  <a:ext cx="1455" cy="62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4BACC6">
                        <a:shade val="51000"/>
                        <a:satMod val="130000"/>
                      </a:srgbClr>
                    </a:gs>
                    <a:gs pos="80000">
                      <a:srgbClr val="4BACC6">
                        <a:shade val="93000"/>
                        <a:satMod val="130000"/>
                      </a:srgbClr>
                    </a:gs>
                    <a:gs pos="100000">
                      <a:srgbClr val="4BACC6">
                        <a:shade val="94000"/>
                        <a:satMod val="135000"/>
                      </a:srgbClr>
                    </a:gs>
                  </a:gsLst>
                  <a:lin ang="16200000" scaled="0"/>
                </a:gradFill>
                <a:ln>
                  <a:noFill/>
                  <a:headEnd/>
                  <a:tailEnd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  <a:sp3d>
                  <a:bevelT w="63500" h="25400"/>
                </a:sp3d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just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s-ES" sz="1400" i="0" u="none" strike="noStrike" kern="0" cap="none" spc="0" normalizeH="0" baseline="0" noProof="0" smtClean="0">
                      <a:ln>
                        <a:noFill/>
                      </a:ln>
                      <a:solidFill>
                        <a:sysClr val="window" lastClr="FFFFFF"/>
                      </a:solidFill>
                      <a:effectLst/>
                      <a:uLnTx/>
                      <a:uFillTx/>
                      <a:latin typeface="Calibri" pitchFamily="34" charset="0"/>
                      <a:ea typeface="+mn-ea"/>
                      <a:cs typeface="Arial" pitchFamily="34" charset="0"/>
                    </a:rPr>
                    <a:t>Test Plan 2</a:t>
                  </a:r>
                  <a:endParaRPr kumimoji="0" lang="es-ES" sz="2400" i="0" u="none" strike="noStrike" kern="0" cap="none" spc="0" normalizeH="0" baseline="0" noProof="0" smtClean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Arial" pitchFamily="34" charset="0"/>
                    <a:ea typeface="+mn-ea"/>
                    <a:cs typeface="Arial" pitchFamily="34" charset="0"/>
                  </a:endParaRPr>
                </a:p>
              </p:txBody>
            </p:sp>
            <p:sp>
              <p:nvSpPr>
                <p:cNvPr id="41" name="AutoShape 13"/>
                <p:cNvSpPr>
                  <a:spLocks noChangeArrowheads="1"/>
                </p:cNvSpPr>
                <p:nvPr/>
              </p:nvSpPr>
              <p:spPr bwMode="auto">
                <a:xfrm>
                  <a:off x="1764" y="13275"/>
                  <a:ext cx="1455" cy="62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4BACC6">
                        <a:shade val="51000"/>
                        <a:satMod val="130000"/>
                      </a:srgbClr>
                    </a:gs>
                    <a:gs pos="80000">
                      <a:srgbClr val="4BACC6">
                        <a:shade val="93000"/>
                        <a:satMod val="130000"/>
                      </a:srgbClr>
                    </a:gs>
                    <a:gs pos="100000">
                      <a:srgbClr val="4BACC6">
                        <a:shade val="94000"/>
                        <a:satMod val="135000"/>
                      </a:srgbClr>
                    </a:gs>
                  </a:gsLst>
                  <a:lin ang="16200000" scaled="0"/>
                </a:gradFill>
                <a:ln>
                  <a:noFill/>
                  <a:headEnd/>
                  <a:tailEnd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  <a:sp3d>
                  <a:bevelT w="63500" h="25400"/>
                </a:sp3d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s-ES" sz="140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ysClr val="window" lastClr="FFFFFF"/>
                      </a:solidFill>
                      <a:effectLst/>
                      <a:uLnTx/>
                      <a:uFillTx/>
                      <a:latin typeface="Calibri" pitchFamily="34" charset="0"/>
                      <a:ea typeface="+mn-ea"/>
                      <a:cs typeface="Arial" pitchFamily="34" charset="0"/>
                    </a:rPr>
                    <a:t>Test Plan N</a:t>
                  </a:r>
                  <a:endParaRPr kumimoji="0" lang="es-ES" sz="240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Arial" pitchFamily="34" charset="0"/>
                    <a:ea typeface="+mn-ea"/>
                    <a:cs typeface="Arial" pitchFamily="34" charset="0"/>
                  </a:endParaRPr>
                </a:p>
              </p:txBody>
            </p:sp>
          </p:grpSp>
          <p:cxnSp>
            <p:nvCxnSpPr>
              <p:cNvPr id="35" name="AutoShape 14"/>
              <p:cNvCxnSpPr>
                <a:cxnSpLocks noChangeShapeType="1"/>
                <a:stCxn id="39" idx="3"/>
                <a:endCxn id="43" idx="1"/>
              </p:cNvCxnSpPr>
              <p:nvPr/>
            </p:nvCxnSpPr>
            <p:spPr bwMode="auto">
              <a:xfrm flipV="1">
                <a:off x="3864" y="11910"/>
                <a:ext cx="3156" cy="476"/>
              </a:xfrm>
              <a:prstGeom prst="curvedConnector3">
                <a:avLst>
                  <a:gd name="adj1" fmla="val 50000"/>
                </a:avLst>
              </a:prstGeom>
              <a:noFill/>
              <a:ln w="57150">
                <a:solidFill>
                  <a:srgbClr val="5A5A5A"/>
                </a:solidFill>
                <a:round/>
                <a:headEnd/>
                <a:tailEnd type="triangle" w="med" len="med"/>
              </a:ln>
            </p:spPr>
          </p:cxnSp>
          <p:cxnSp>
            <p:nvCxnSpPr>
              <p:cNvPr id="36" name="AutoShape 15"/>
              <p:cNvCxnSpPr>
                <a:cxnSpLocks noChangeShapeType="1"/>
                <a:stCxn id="40" idx="3"/>
                <a:endCxn id="44" idx="1"/>
              </p:cNvCxnSpPr>
              <p:nvPr/>
            </p:nvCxnSpPr>
            <p:spPr bwMode="auto">
              <a:xfrm>
                <a:off x="3864" y="13068"/>
                <a:ext cx="3156" cy="94"/>
              </a:xfrm>
              <a:prstGeom prst="curvedConnector3">
                <a:avLst>
                  <a:gd name="adj1" fmla="val 50000"/>
                </a:avLst>
              </a:prstGeom>
              <a:noFill/>
              <a:ln w="57150">
                <a:solidFill>
                  <a:srgbClr val="5A5A5A"/>
                </a:solidFill>
                <a:round/>
                <a:headEnd/>
                <a:tailEnd type="triangle" w="med" len="med"/>
              </a:ln>
              <a:effectLst/>
            </p:spPr>
          </p:cxnSp>
          <p:cxnSp>
            <p:nvCxnSpPr>
              <p:cNvPr id="37" name="AutoShape 16"/>
              <p:cNvCxnSpPr>
                <a:cxnSpLocks noChangeShapeType="1"/>
                <a:stCxn id="41" idx="3"/>
                <a:endCxn id="45" idx="1"/>
              </p:cNvCxnSpPr>
              <p:nvPr/>
            </p:nvCxnSpPr>
            <p:spPr bwMode="auto">
              <a:xfrm>
                <a:off x="3864" y="13751"/>
                <a:ext cx="3156" cy="664"/>
              </a:xfrm>
              <a:prstGeom prst="curvedConnector3">
                <a:avLst>
                  <a:gd name="adj1" fmla="val 50000"/>
                </a:avLst>
              </a:prstGeom>
              <a:noFill/>
              <a:ln w="57150">
                <a:solidFill>
                  <a:srgbClr val="5A5A5A"/>
                </a:solidFill>
                <a:round/>
                <a:headEnd/>
                <a:tailEnd type="triangle" w="med" len="med"/>
              </a:ln>
              <a:effectLst/>
            </p:spPr>
          </p:cxnSp>
        </p:grpSp>
        <p:pic>
          <p:nvPicPr>
            <p:cNvPr id="46" name="Picture 6" descr="http://www.techmez.com/wp-content/uploads/Varios/16.png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 rot="5400000">
              <a:off x="2561083" y="3841866"/>
              <a:ext cx="2045719" cy="1219992"/>
            </a:xfrm>
            <a:prstGeom prst="rect">
              <a:avLst/>
            </a:prstGeom>
            <a:noFill/>
          </p:spPr>
        </p:pic>
      </p:grpSp>
      <p:sp>
        <p:nvSpPr>
          <p:cNvPr id="49" name="48 Rectángulo"/>
          <p:cNvSpPr/>
          <p:nvPr/>
        </p:nvSpPr>
        <p:spPr>
          <a:xfrm>
            <a:off x="395536" y="2636912"/>
            <a:ext cx="2448272" cy="2923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3038" indent="-273050" algn="l">
              <a:spcBef>
                <a:spcPts val="1800"/>
              </a:spcBef>
              <a:spcAft>
                <a:spcPts val="600"/>
              </a:spcAft>
              <a:buClr>
                <a:srgbClr val="E1120D"/>
              </a:buClr>
              <a:buSzPct val="129000"/>
              <a:defRPr/>
            </a:pPr>
            <a:r>
              <a:rPr lang="en-US" sz="1400" i="1" kern="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SCADALAB:</a:t>
            </a:r>
            <a:br>
              <a:rPr lang="en-US" sz="1400" i="1" kern="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</a:br>
            <a:r>
              <a:rPr lang="en-US" sz="1400" i="1" kern="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 SCADA Laboratory and Test bed as a service for critical infrastructure protection</a:t>
            </a:r>
            <a:r>
              <a:rPr lang="en-GB" sz="1400" kern="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.</a:t>
            </a:r>
          </a:p>
          <a:p>
            <a:pPr marL="173038" indent="-273050" algn="l">
              <a:spcBef>
                <a:spcPts val="1200"/>
              </a:spcBef>
              <a:spcAft>
                <a:spcPts val="1200"/>
              </a:spcAft>
              <a:buClr>
                <a:srgbClr val="003366"/>
              </a:buClr>
              <a:buSzPct val="129000"/>
              <a:buFont typeface="Wingdings" pitchFamily="2" charset="2"/>
              <a:buChar char="§"/>
            </a:pPr>
            <a:r>
              <a:rPr lang="en-US" sz="1400" b="1" kern="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LAB: </a:t>
            </a:r>
            <a:r>
              <a:rPr lang="en-US" sz="1400" kern="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Framework to manage assessment plans and from where the tests will be carried out.</a:t>
            </a:r>
            <a:endParaRPr lang="en-GB" sz="1400" kern="0" dirty="0" smtClean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  <a:p>
            <a:pPr marL="173038" indent="-273050" algn="l">
              <a:spcBef>
                <a:spcPts val="600"/>
              </a:spcBef>
              <a:spcAft>
                <a:spcPts val="600"/>
              </a:spcAft>
              <a:buClr>
                <a:srgbClr val="003366"/>
              </a:buClr>
              <a:buSzPct val="129000"/>
              <a:buFont typeface="Wingdings" pitchFamily="2" charset="2"/>
              <a:buChar char="§"/>
            </a:pPr>
            <a:r>
              <a:rPr lang="en-US" sz="1400" b="1" kern="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TEST BED: </a:t>
            </a:r>
            <a:r>
              <a:rPr lang="en-US" sz="1200" kern="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Target of Evaluation.</a:t>
            </a:r>
            <a:endParaRPr lang="en-GB" sz="1400" kern="0" dirty="0" smtClean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b="0" dirty="0" smtClean="0"/>
              <a:t>SCADALAB PROJECT: Main activities (I)</a:t>
            </a:r>
            <a:endParaRPr lang="en-GB" b="0" dirty="0"/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 flipH="1">
            <a:off x="4139952" y="1700808"/>
            <a:ext cx="4139468" cy="360040"/>
          </a:xfrm>
          <a:prstGeom prst="homePlate">
            <a:avLst/>
          </a:prstGeom>
          <a:solidFill>
            <a:schemeClr val="bg1">
              <a:lumMod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lnSpc>
                <a:spcPct val="95000"/>
              </a:lnSpc>
              <a:spcBef>
                <a:spcPts val="600"/>
              </a:spcBef>
              <a:spcAft>
                <a:spcPts val="600"/>
              </a:spcAft>
              <a:buClr>
                <a:srgbClr val="E1120D"/>
              </a:buClr>
              <a:buSzPct val="125000"/>
              <a:defRPr/>
            </a:pPr>
            <a:r>
              <a:rPr lang="en-US" dirty="0" smtClean="0">
                <a:solidFill>
                  <a:schemeClr val="bg1"/>
                </a:solidFill>
                <a:latin typeface="Arial" charset="0"/>
                <a:cs typeface="Arial" charset="0"/>
              </a:rPr>
              <a:t>Definition of testing methodology</a:t>
            </a:r>
          </a:p>
        </p:txBody>
      </p:sp>
      <p:sp>
        <p:nvSpPr>
          <p:cNvPr id="10" name="9 Rectángulo"/>
          <p:cNvSpPr/>
          <p:nvPr/>
        </p:nvSpPr>
        <p:spPr bwMode="auto">
          <a:xfrm>
            <a:off x="8316416" y="1700808"/>
            <a:ext cx="216024" cy="360040"/>
          </a:xfrm>
          <a:prstGeom prst="rect">
            <a:avLst/>
          </a:prstGeom>
          <a:solidFill>
            <a:schemeClr val="bg1">
              <a:lumMod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marL="0" marR="0" indent="0" algn="just" defTabSz="914400" eaLnBrk="1" latinLnBrk="0" hangingPunct="1">
              <a:lnSpc>
                <a:spcPct val="95000"/>
              </a:lnSpc>
              <a:spcBef>
                <a:spcPts val="600"/>
              </a:spcBef>
              <a:spcAft>
                <a:spcPts val="600"/>
              </a:spcAft>
              <a:buClr>
                <a:srgbClr val="E1120D"/>
              </a:buClr>
              <a:buSzPct val="125000"/>
              <a:buFontTx/>
              <a:buNone/>
              <a:tabLst/>
              <a:defRPr/>
            </a:pPr>
            <a:endParaRPr lang="en-GB" smtClean="0">
              <a:solidFill>
                <a:schemeClr val="bg1"/>
              </a:solidFill>
              <a:latin typeface="Arial" charset="0"/>
              <a:cs typeface="Arial" charset="0"/>
            </a:endParaRPr>
          </a:p>
        </p:txBody>
      </p:sp>
      <p:sp>
        <p:nvSpPr>
          <p:cNvPr id="11" name="10 Rectángulo"/>
          <p:cNvSpPr/>
          <p:nvPr/>
        </p:nvSpPr>
        <p:spPr bwMode="auto">
          <a:xfrm>
            <a:off x="8570416" y="1700808"/>
            <a:ext cx="93340" cy="360040"/>
          </a:xfrm>
          <a:prstGeom prst="rect">
            <a:avLst/>
          </a:prstGeom>
          <a:solidFill>
            <a:schemeClr val="bg1">
              <a:lumMod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marL="0" marR="0" indent="0" algn="just" defTabSz="914400" eaLnBrk="1" latinLnBrk="0" hangingPunct="1">
              <a:lnSpc>
                <a:spcPct val="95000"/>
              </a:lnSpc>
              <a:spcBef>
                <a:spcPts val="600"/>
              </a:spcBef>
              <a:spcAft>
                <a:spcPts val="600"/>
              </a:spcAft>
              <a:buClr>
                <a:srgbClr val="E1120D"/>
              </a:buClr>
              <a:buSzPct val="125000"/>
              <a:buFontTx/>
              <a:buNone/>
              <a:tabLst/>
              <a:defRPr/>
            </a:pPr>
            <a:endParaRPr lang="en-GB" smtClean="0">
              <a:solidFill>
                <a:schemeClr val="bg1"/>
              </a:solidFill>
              <a:latin typeface="Arial" charset="0"/>
              <a:cs typeface="Arial" charset="0"/>
            </a:endParaRPr>
          </a:p>
        </p:txBody>
      </p:sp>
      <p:graphicFrame>
        <p:nvGraphicFramePr>
          <p:cNvPr id="147" name="146 Diagrama"/>
          <p:cNvGraphicFramePr/>
          <p:nvPr/>
        </p:nvGraphicFramePr>
        <p:xfrm>
          <a:off x="2123728" y="1916832"/>
          <a:ext cx="1296144" cy="121805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58" name="157 CuadroTexto"/>
          <p:cNvSpPr txBox="1"/>
          <p:nvPr/>
        </p:nvSpPr>
        <p:spPr>
          <a:xfrm>
            <a:off x="535112" y="2977788"/>
            <a:ext cx="6480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 smtClean="0">
                <a:solidFill>
                  <a:schemeClr val="bg2"/>
                </a:solidFill>
              </a:rPr>
              <a:t>1.</a:t>
            </a:r>
            <a:endParaRPr lang="en-GB" sz="2800" b="1" dirty="0">
              <a:solidFill>
                <a:schemeClr val="bg2"/>
              </a:solidFill>
            </a:endParaRPr>
          </a:p>
        </p:txBody>
      </p:sp>
      <p:sp>
        <p:nvSpPr>
          <p:cNvPr id="159" name="158 CuadroTexto"/>
          <p:cNvSpPr txBox="1"/>
          <p:nvPr/>
        </p:nvSpPr>
        <p:spPr>
          <a:xfrm>
            <a:off x="1056308" y="3104912"/>
            <a:ext cx="23761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dirty="0" smtClean="0">
                <a:solidFill>
                  <a:schemeClr val="bg2"/>
                </a:solidFill>
              </a:rPr>
              <a:t>ICS Base architecture.</a:t>
            </a:r>
            <a:endParaRPr lang="en-GB" dirty="0">
              <a:solidFill>
                <a:schemeClr val="bg2"/>
              </a:solidFill>
            </a:endParaRPr>
          </a:p>
        </p:txBody>
      </p:sp>
      <p:sp>
        <p:nvSpPr>
          <p:cNvPr id="160" name="159 CuadroTexto"/>
          <p:cNvSpPr txBox="1"/>
          <p:nvPr/>
        </p:nvSpPr>
        <p:spPr>
          <a:xfrm>
            <a:off x="535112" y="3403352"/>
            <a:ext cx="6480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 smtClean="0">
                <a:solidFill>
                  <a:schemeClr val="bg2"/>
                </a:solidFill>
              </a:rPr>
              <a:t>2.</a:t>
            </a:r>
          </a:p>
        </p:txBody>
      </p:sp>
      <p:sp>
        <p:nvSpPr>
          <p:cNvPr id="161" name="160 CuadroTexto"/>
          <p:cNvSpPr txBox="1"/>
          <p:nvPr/>
        </p:nvSpPr>
        <p:spPr>
          <a:xfrm>
            <a:off x="1056308" y="3530476"/>
            <a:ext cx="23761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dirty="0" smtClean="0">
                <a:solidFill>
                  <a:schemeClr val="bg2"/>
                </a:solidFill>
              </a:rPr>
              <a:t>Test bed and laboratory area requirements</a:t>
            </a:r>
          </a:p>
        </p:txBody>
      </p:sp>
      <p:sp>
        <p:nvSpPr>
          <p:cNvPr id="162" name="161 CuadroTexto"/>
          <p:cNvSpPr txBox="1"/>
          <p:nvPr/>
        </p:nvSpPr>
        <p:spPr>
          <a:xfrm>
            <a:off x="535112" y="3974852"/>
            <a:ext cx="6480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 smtClean="0">
                <a:solidFill>
                  <a:schemeClr val="bg2"/>
                </a:solidFill>
              </a:rPr>
              <a:t>3.</a:t>
            </a:r>
            <a:endParaRPr lang="en-GB" sz="2800" b="1" dirty="0">
              <a:solidFill>
                <a:schemeClr val="bg2"/>
              </a:solidFill>
            </a:endParaRPr>
          </a:p>
        </p:txBody>
      </p:sp>
      <p:sp>
        <p:nvSpPr>
          <p:cNvPr id="163" name="162 CuadroTexto"/>
          <p:cNvSpPr txBox="1"/>
          <p:nvPr/>
        </p:nvSpPr>
        <p:spPr>
          <a:xfrm>
            <a:off x="1056308" y="4101976"/>
            <a:ext cx="23761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dirty="0" smtClean="0">
                <a:solidFill>
                  <a:schemeClr val="bg2"/>
                </a:solidFill>
              </a:rPr>
              <a:t>Analysis of existing methodologies</a:t>
            </a:r>
            <a:endParaRPr lang="en-GB" dirty="0">
              <a:solidFill>
                <a:schemeClr val="bg2"/>
              </a:solidFill>
            </a:endParaRPr>
          </a:p>
        </p:txBody>
      </p:sp>
      <p:sp>
        <p:nvSpPr>
          <p:cNvPr id="164" name="163 CuadroTexto"/>
          <p:cNvSpPr txBox="1"/>
          <p:nvPr/>
        </p:nvSpPr>
        <p:spPr>
          <a:xfrm>
            <a:off x="535112" y="4533652"/>
            <a:ext cx="6480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 smtClean="0">
                <a:solidFill>
                  <a:schemeClr val="bg2"/>
                </a:solidFill>
              </a:rPr>
              <a:t>4.</a:t>
            </a:r>
            <a:endParaRPr lang="en-GB" sz="2800" b="1" dirty="0">
              <a:solidFill>
                <a:schemeClr val="bg2"/>
              </a:solidFill>
            </a:endParaRPr>
          </a:p>
        </p:txBody>
      </p:sp>
      <p:sp>
        <p:nvSpPr>
          <p:cNvPr id="165" name="164 CuadroTexto"/>
          <p:cNvSpPr txBox="1"/>
          <p:nvPr/>
        </p:nvSpPr>
        <p:spPr>
          <a:xfrm>
            <a:off x="1056308" y="4660776"/>
            <a:ext cx="23761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dirty="0" smtClean="0">
                <a:solidFill>
                  <a:schemeClr val="bg2"/>
                </a:solidFill>
              </a:rPr>
              <a:t>Type of security assessment</a:t>
            </a:r>
            <a:endParaRPr lang="en-GB" dirty="0">
              <a:solidFill>
                <a:schemeClr val="bg2"/>
              </a:solidFill>
            </a:endParaRPr>
          </a:p>
        </p:txBody>
      </p:sp>
      <p:sp>
        <p:nvSpPr>
          <p:cNvPr id="166" name="165 CuadroTexto"/>
          <p:cNvSpPr txBox="1"/>
          <p:nvPr/>
        </p:nvSpPr>
        <p:spPr>
          <a:xfrm>
            <a:off x="535112" y="5117852"/>
            <a:ext cx="6480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 smtClean="0">
                <a:solidFill>
                  <a:schemeClr val="bg2"/>
                </a:solidFill>
              </a:rPr>
              <a:t>5.</a:t>
            </a:r>
            <a:endParaRPr lang="en-GB" sz="2800" b="1" dirty="0">
              <a:solidFill>
                <a:schemeClr val="bg2"/>
              </a:solidFill>
            </a:endParaRPr>
          </a:p>
        </p:txBody>
      </p:sp>
      <p:sp>
        <p:nvSpPr>
          <p:cNvPr id="167" name="166 CuadroTexto"/>
          <p:cNvSpPr txBox="1"/>
          <p:nvPr/>
        </p:nvSpPr>
        <p:spPr>
          <a:xfrm>
            <a:off x="1056308" y="5244976"/>
            <a:ext cx="23761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dirty="0" smtClean="0">
                <a:solidFill>
                  <a:schemeClr val="bg2"/>
                </a:solidFill>
              </a:rPr>
              <a:t>Approach of the test inventory</a:t>
            </a:r>
            <a:endParaRPr lang="en-GB" dirty="0">
              <a:solidFill>
                <a:schemeClr val="bg2"/>
              </a:solidFill>
            </a:endParaRPr>
          </a:p>
        </p:txBody>
      </p:sp>
      <p:grpSp>
        <p:nvGrpSpPr>
          <p:cNvPr id="3" name="171 Grupo"/>
          <p:cNvGrpSpPr/>
          <p:nvPr/>
        </p:nvGrpSpPr>
        <p:grpSpPr>
          <a:xfrm>
            <a:off x="3931228" y="2479700"/>
            <a:ext cx="5146582" cy="4045644"/>
            <a:chOff x="3931228" y="2479700"/>
            <a:chExt cx="5146582" cy="4045644"/>
          </a:xfrm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grpSpPr>
        <p:sp>
          <p:nvSpPr>
            <p:cNvPr id="128" name="127 Rectángulo"/>
            <p:cNvSpPr/>
            <p:nvPr/>
          </p:nvSpPr>
          <p:spPr>
            <a:xfrm>
              <a:off x="4617640" y="2803899"/>
              <a:ext cx="4056956" cy="1057149"/>
            </a:xfrm>
            <a:prstGeom prst="rect">
              <a:avLst/>
            </a:prstGeom>
            <a:solidFill>
              <a:srgbClr val="4BACC6">
                <a:lumMod val="20000"/>
                <a:lumOff val="80000"/>
              </a:srgbClr>
            </a:solidFill>
            <a:ln w="3175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rgbClr val="F79646">
                    <a:lumMod val="60000"/>
                    <a:lumOff val="4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29" name="128 Recortar y redondear rectángulo de esquina sencilla"/>
            <p:cNvSpPr/>
            <p:nvPr/>
          </p:nvSpPr>
          <p:spPr>
            <a:xfrm>
              <a:off x="3931228" y="2803899"/>
              <a:ext cx="648072" cy="1057149"/>
            </a:xfrm>
            <a:prstGeom prst="snipRoundRect">
              <a:avLst/>
            </a:prstGeom>
            <a:solidFill>
              <a:srgbClr val="9BBB59">
                <a:lumMod val="60000"/>
                <a:lumOff val="40000"/>
              </a:srgbClr>
            </a:solidFill>
            <a:ln w="3175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50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1</a:t>
              </a:r>
              <a:endParaRPr kumimoji="0" lang="en-GB" sz="5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0" name="129 Rectángulo"/>
            <p:cNvSpPr/>
            <p:nvPr/>
          </p:nvSpPr>
          <p:spPr>
            <a:xfrm>
              <a:off x="4617640" y="4371003"/>
              <a:ext cx="4056956" cy="714181"/>
            </a:xfrm>
            <a:prstGeom prst="rect">
              <a:avLst/>
            </a:prstGeom>
            <a:solidFill>
              <a:srgbClr val="4BACC6">
                <a:lumMod val="20000"/>
                <a:lumOff val="80000"/>
              </a:srgbClr>
            </a:solidFill>
            <a:ln w="3175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2" name="131 Rectángulo"/>
            <p:cNvSpPr/>
            <p:nvPr/>
          </p:nvSpPr>
          <p:spPr>
            <a:xfrm>
              <a:off x="4617640" y="5528968"/>
              <a:ext cx="4056956" cy="832246"/>
            </a:xfrm>
            <a:prstGeom prst="rect">
              <a:avLst/>
            </a:prstGeom>
            <a:solidFill>
              <a:srgbClr val="4BACC6">
                <a:lumMod val="20000"/>
                <a:lumOff val="80000"/>
              </a:srgbClr>
            </a:solidFill>
            <a:ln w="3175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4" name="133 CuadroTexto"/>
            <p:cNvSpPr txBox="1"/>
            <p:nvPr/>
          </p:nvSpPr>
          <p:spPr>
            <a:xfrm>
              <a:off x="4624798" y="3136156"/>
              <a:ext cx="158878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GB" sz="2000" b="1" dirty="0" smtClean="0">
                  <a:latin typeface="Arial" pitchFamily="34" charset="0"/>
                  <a:cs typeface="Arial" pitchFamily="34" charset="0"/>
                </a:rPr>
                <a:t>PLANNING</a:t>
              </a:r>
              <a:endParaRPr lang="en-GB" sz="1100" b="1" dirty="0" smtClean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5" name="134 CuadroTexto"/>
            <p:cNvSpPr txBox="1"/>
            <p:nvPr/>
          </p:nvSpPr>
          <p:spPr>
            <a:xfrm>
              <a:off x="6480615" y="2938041"/>
              <a:ext cx="259199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rPr>
                <a:t>a) ORGANIZATIONAL LEVEL</a:t>
              </a:r>
            </a:p>
          </p:txBody>
        </p:sp>
        <p:sp>
          <p:nvSpPr>
            <p:cNvPr id="136" name="135 CuadroTexto"/>
            <p:cNvSpPr txBox="1"/>
            <p:nvPr/>
          </p:nvSpPr>
          <p:spPr>
            <a:xfrm>
              <a:off x="4624884" y="4548680"/>
              <a:ext cx="194421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GB" sz="2000" b="1" dirty="0" smtClean="0">
                  <a:latin typeface="Arial" pitchFamily="34" charset="0"/>
                  <a:cs typeface="Arial" pitchFamily="34" charset="0"/>
                </a:rPr>
                <a:t>ASSESSMENT</a:t>
              </a:r>
              <a:endParaRPr lang="en-GB" sz="1600" b="1" dirty="0" smtClean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7" name="136 CuadroTexto"/>
            <p:cNvSpPr txBox="1"/>
            <p:nvPr/>
          </p:nvSpPr>
          <p:spPr>
            <a:xfrm>
              <a:off x="6480615" y="4531742"/>
              <a:ext cx="259719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just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1200" kern="0" dirty="0" smtClean="0">
                  <a:solidFill>
                    <a:sysClr val="windowText" lastClr="000000">
                      <a:lumMod val="65000"/>
                      <a:lumOff val="35000"/>
                    </a:sysClr>
                  </a:solidFill>
                  <a:latin typeface="Arial" pitchFamily="34" charset="0"/>
                  <a:cs typeface="Arial" pitchFamily="34" charset="0"/>
                </a:rPr>
                <a:t>a</a:t>
              </a:r>
              <a:r>
                <a:rPr kumimoji="0" lang="en-GB" sz="120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rPr>
                <a:t>) SET THE LAB</a:t>
              </a:r>
            </a:p>
          </p:txBody>
        </p:sp>
        <p:sp>
          <p:nvSpPr>
            <p:cNvPr id="138" name="137 CuadroTexto"/>
            <p:cNvSpPr txBox="1"/>
            <p:nvPr/>
          </p:nvSpPr>
          <p:spPr>
            <a:xfrm>
              <a:off x="6480615" y="4791024"/>
              <a:ext cx="254513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just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1200" kern="0" dirty="0" smtClean="0">
                  <a:solidFill>
                    <a:sysClr val="windowText" lastClr="000000">
                      <a:lumMod val="65000"/>
                      <a:lumOff val="35000"/>
                    </a:sysClr>
                  </a:solidFill>
                  <a:latin typeface="Arial" pitchFamily="34" charset="0"/>
                  <a:cs typeface="Arial" pitchFamily="34" charset="0"/>
                </a:rPr>
                <a:t>b</a:t>
              </a:r>
              <a:r>
                <a:rPr kumimoji="0" lang="en-GB" sz="120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rPr>
                <a:t>) EXECUTION</a:t>
              </a:r>
            </a:p>
          </p:txBody>
        </p:sp>
        <p:sp>
          <p:nvSpPr>
            <p:cNvPr id="139" name="138 CuadroTexto"/>
            <p:cNvSpPr txBox="1"/>
            <p:nvPr/>
          </p:nvSpPr>
          <p:spPr>
            <a:xfrm>
              <a:off x="4632900" y="5668952"/>
              <a:ext cx="185198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GB" sz="2000" b="1" dirty="0" smtClean="0">
                  <a:latin typeface="Arial" pitchFamily="34" charset="0"/>
                  <a:cs typeface="Arial" pitchFamily="34" charset="0"/>
                </a:rPr>
                <a:t>REPORTING</a:t>
              </a:r>
              <a:endParaRPr lang="en-GB" sz="1100" b="1" dirty="0" smtClean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0" name="139 CuadroTexto"/>
            <p:cNvSpPr txBox="1"/>
            <p:nvPr/>
          </p:nvSpPr>
          <p:spPr>
            <a:xfrm>
              <a:off x="6480615" y="5589240"/>
              <a:ext cx="218101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28600" marR="0" lvl="0" indent="-228600" algn="l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0"/>
                </a:spcAft>
                <a:buClrTx/>
                <a:buSzTx/>
                <a:buFontTx/>
                <a:buAutoNum type="alphaLcParenR"/>
                <a:tabLst/>
                <a:defRPr/>
              </a:pPr>
              <a:r>
                <a:rPr kumimoji="0" lang="en-GB" sz="120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rPr>
                <a:t>CALCULATION </a:t>
              </a:r>
              <a:br>
                <a:rPr kumimoji="0" lang="en-GB" sz="120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rPr>
              </a:br>
              <a:r>
                <a:rPr kumimoji="0" lang="en-GB" sz="120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rPr>
                <a:t>OF THE METRICS</a:t>
              </a:r>
            </a:p>
          </p:txBody>
        </p:sp>
        <p:sp>
          <p:nvSpPr>
            <p:cNvPr id="141" name="140 CuadroTexto"/>
            <p:cNvSpPr txBox="1"/>
            <p:nvPr/>
          </p:nvSpPr>
          <p:spPr>
            <a:xfrm>
              <a:off x="6480615" y="5968991"/>
              <a:ext cx="230399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just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rPr>
                <a:t>b) REPORT OF FINDINGS</a:t>
              </a:r>
            </a:p>
          </p:txBody>
        </p:sp>
        <p:sp>
          <p:nvSpPr>
            <p:cNvPr id="142" name="141 CuadroTexto"/>
            <p:cNvSpPr txBox="1"/>
            <p:nvPr/>
          </p:nvSpPr>
          <p:spPr>
            <a:xfrm>
              <a:off x="6480615" y="3226072"/>
              <a:ext cx="220799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1200" kern="0" dirty="0" smtClean="0">
                  <a:solidFill>
                    <a:sysClr val="windowText" lastClr="000000">
                      <a:lumMod val="65000"/>
                      <a:lumOff val="35000"/>
                    </a:sysClr>
                  </a:solidFill>
                  <a:latin typeface="Arial" pitchFamily="34" charset="0"/>
                  <a:cs typeface="Arial" pitchFamily="34" charset="0"/>
                </a:rPr>
                <a:t>b</a:t>
              </a:r>
              <a:r>
                <a:rPr kumimoji="0" lang="en-GB" sz="120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rPr>
                <a:t>) OPERATIONAL</a:t>
              </a:r>
              <a:r>
                <a:rPr kumimoji="0" lang="en-GB" sz="1200" i="0" u="none" strike="noStrike" kern="0" cap="none" spc="0" normalizeH="0" noProof="0" dirty="0" smtClean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rPr>
                <a:t> </a:t>
              </a:r>
              <a:r>
                <a:rPr kumimoji="0" lang="en-GB" sz="120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rPr>
                <a:t>LEVEL</a:t>
              </a:r>
            </a:p>
          </p:txBody>
        </p:sp>
        <p:sp>
          <p:nvSpPr>
            <p:cNvPr id="143" name="142 CuadroTexto"/>
            <p:cNvSpPr txBox="1"/>
            <p:nvPr/>
          </p:nvSpPr>
          <p:spPr>
            <a:xfrm>
              <a:off x="6480615" y="3506132"/>
              <a:ext cx="224569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rPr>
                <a:t>c) TECHNICAL</a:t>
              </a:r>
              <a:r>
                <a:rPr kumimoji="0" lang="en-GB" sz="1200" i="0" u="none" strike="noStrike" kern="0" cap="none" spc="0" normalizeH="0" noProof="0" dirty="0" smtClean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rPr>
                <a:t> LEVEL</a:t>
              </a:r>
              <a:endParaRPr kumimoji="0" lang="en-GB" sz="120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4" name="143 Rectángulo"/>
            <p:cNvSpPr/>
            <p:nvPr/>
          </p:nvSpPr>
          <p:spPr>
            <a:xfrm>
              <a:off x="4615359" y="2479700"/>
              <a:ext cx="1130424" cy="288032"/>
            </a:xfrm>
            <a:prstGeom prst="rect">
              <a:avLst/>
            </a:prstGeom>
            <a:solidFill>
              <a:srgbClr val="FFFFCC"/>
            </a:solidFill>
            <a:ln w="635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r>
                <a:rPr lang="en-GB" kern="0" dirty="0" smtClean="0">
                  <a:solidFill>
                    <a:sysClr val="window" lastClr="FFFFFF">
                      <a:lumMod val="50000"/>
                    </a:sysClr>
                  </a:solidFill>
                </a:rPr>
                <a:t>Phases</a:t>
              </a:r>
              <a:endParaRPr lang="en-GB" kern="0" dirty="0" smtClean="0">
                <a:solidFill>
                  <a:sysClr val="window" lastClr="FFFFFF">
                    <a:lumMod val="50000"/>
                  </a:sysClr>
                </a:solidFill>
                <a:latin typeface="Calibri"/>
              </a:endParaRPr>
            </a:p>
          </p:txBody>
        </p:sp>
        <p:sp>
          <p:nvSpPr>
            <p:cNvPr id="145" name="144 Rectángulo"/>
            <p:cNvSpPr/>
            <p:nvPr/>
          </p:nvSpPr>
          <p:spPr>
            <a:xfrm>
              <a:off x="7532117" y="2479700"/>
              <a:ext cx="1130424" cy="288032"/>
            </a:xfrm>
            <a:prstGeom prst="rect">
              <a:avLst/>
            </a:prstGeom>
            <a:solidFill>
              <a:srgbClr val="FFFFCC"/>
            </a:solidFill>
            <a:ln w="635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r>
                <a:rPr lang="en-GB" kern="0" dirty="0" smtClean="0">
                  <a:solidFill>
                    <a:sysClr val="window" lastClr="FFFFFF">
                      <a:lumMod val="50000"/>
                    </a:sysClr>
                  </a:solidFill>
                </a:rPr>
                <a:t>Activities</a:t>
              </a:r>
              <a:endParaRPr lang="en-GB" kern="0" dirty="0" smtClean="0">
                <a:solidFill>
                  <a:sysClr val="window" lastClr="FFFFFF">
                    <a:lumMod val="50000"/>
                  </a:sysClr>
                </a:solidFill>
                <a:latin typeface="Calibri"/>
              </a:endParaRPr>
            </a:p>
          </p:txBody>
        </p:sp>
        <p:cxnSp>
          <p:nvCxnSpPr>
            <p:cNvPr id="146" name="145 Conector recto"/>
            <p:cNvCxnSpPr/>
            <p:nvPr/>
          </p:nvCxnSpPr>
          <p:spPr>
            <a:xfrm>
              <a:off x="6516216" y="2492896"/>
              <a:ext cx="0" cy="4032448"/>
            </a:xfrm>
            <a:prstGeom prst="line">
              <a:avLst/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9" name="168 Recortar y redondear rectángulo de esquina sencilla"/>
            <p:cNvSpPr/>
            <p:nvPr/>
          </p:nvSpPr>
          <p:spPr>
            <a:xfrm>
              <a:off x="3931228" y="4368141"/>
              <a:ext cx="648072" cy="716334"/>
            </a:xfrm>
            <a:prstGeom prst="snipRoundRect">
              <a:avLst/>
            </a:prstGeom>
            <a:solidFill>
              <a:srgbClr val="4F81BD">
                <a:lumMod val="40000"/>
                <a:lumOff val="60000"/>
              </a:srgbClr>
            </a:solidFill>
            <a:ln w="3175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50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2</a:t>
              </a:r>
            </a:p>
          </p:txBody>
        </p:sp>
        <p:sp>
          <p:nvSpPr>
            <p:cNvPr id="170" name="169 Recortar y redondear rectángulo de esquina sencilla"/>
            <p:cNvSpPr/>
            <p:nvPr/>
          </p:nvSpPr>
          <p:spPr>
            <a:xfrm>
              <a:off x="3931228" y="5528968"/>
              <a:ext cx="648072" cy="832246"/>
            </a:xfrm>
            <a:prstGeom prst="snipRoundRect">
              <a:avLst/>
            </a:prstGeom>
            <a:solidFill>
              <a:srgbClr val="F79646">
                <a:lumMod val="60000"/>
                <a:lumOff val="40000"/>
              </a:srgbClr>
            </a:solidFill>
            <a:ln w="3175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50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3</a:t>
              </a:r>
              <a:endParaRPr kumimoji="0" lang="en-GB" sz="5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171" name="170 Rectángulo redondeado"/>
          <p:cNvSpPr/>
          <p:nvPr/>
        </p:nvSpPr>
        <p:spPr bwMode="auto">
          <a:xfrm>
            <a:off x="467544" y="2924944"/>
            <a:ext cx="2880320" cy="3024336"/>
          </a:xfrm>
          <a:prstGeom prst="roundRect">
            <a:avLst/>
          </a:prstGeom>
          <a:noFill/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C-CLOUDCERT-TPL-Presentation">
  <a:themeElements>
    <a:clrScheme name="template1-PUB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emplate1-PUB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Vértice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template1-PUB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1-PUB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1-PUB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1-PUB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1-PUB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1-PUB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1-PUB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1-PUB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1-PUB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1-PUB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1-PUB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1-PUB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EADBDD5828D45AE0A94C931472D38" ma:contentTypeVersion="1" ma:contentTypeDescription="Create a new document." ma:contentTypeScope="" ma:versionID="cdadf604a28c291a7eff76c0a68b03d4">
  <xsd:schema xmlns:xsd="http://www.w3.org/2001/XMLSchema" xmlns:p="http://schemas.microsoft.com/office/2006/metadata/properties" targetNamespace="http://schemas.microsoft.com/office/2006/metadata/properties" ma:root="true" ma:fieldsID="13e019e0895ead4e6f39566fc3de624a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/>
</p:properties>
</file>

<file path=customXml/itemProps1.xml><?xml version="1.0" encoding="utf-8"?>
<ds:datastoreItem xmlns:ds="http://schemas.openxmlformats.org/officeDocument/2006/customXml" ds:itemID="{8D83F8D0-1097-4E76-A21D-9B4B21CEE80F}"/>
</file>

<file path=customXml/itemProps2.xml><?xml version="1.0" encoding="utf-8"?>
<ds:datastoreItem xmlns:ds="http://schemas.openxmlformats.org/officeDocument/2006/customXml" ds:itemID="{3E721F84-6F33-4541-87A6-F1BD84561F19}"/>
</file>

<file path=customXml/itemProps3.xml><?xml version="1.0" encoding="utf-8"?>
<ds:datastoreItem xmlns:ds="http://schemas.openxmlformats.org/officeDocument/2006/customXml" ds:itemID="{641A1D26-8A55-4FD5-99E2-9DAC25BCDE3A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452</Words>
  <Application>Microsoft Office PowerPoint</Application>
  <PresentationFormat>On-screen Show (4:3)</PresentationFormat>
  <Paragraphs>135</Paragraphs>
  <Slides>15</Slides>
  <Notes>13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EC-CLOUDCERT-TPL-Presentation</vt:lpstr>
      <vt:lpstr>Recommendations for Harmonized ICS Testing Capability in the EU  </vt:lpstr>
      <vt:lpstr>PowerPoint Presentation</vt:lpstr>
      <vt:lpstr>AGENDA</vt:lpstr>
      <vt:lpstr>INTECO</vt:lpstr>
      <vt:lpstr>INTECO: Brief introduction</vt:lpstr>
      <vt:lpstr>SCADALAB PROJECT</vt:lpstr>
      <vt:lpstr>SCADALAB PROJECT: Introduction </vt:lpstr>
      <vt:lpstr>SCADALAB PROJECT: Main purpose</vt:lpstr>
      <vt:lpstr>SCADALAB PROJECT: Main activities (I)</vt:lpstr>
      <vt:lpstr>SCADALAB PROJECT: Main activities (II)</vt:lpstr>
      <vt:lpstr>SCADALAB PROJECT: Main activities (III)</vt:lpstr>
      <vt:lpstr>SCADALAB PROJECT: Main activities (IV)</vt:lpstr>
      <vt:lpstr>WANT TO KNOW MORE?</vt:lpstr>
      <vt:lpstr>WANT TO KNOW MORE?</vt:lpstr>
      <vt:lpstr>Thank you!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2013-05-10T12:19:48Z</dcterms:created>
  <dcterms:modified xsi:type="dcterms:W3CDTF">2013-10-01T11:47:55Z</dcterms:modified>
</cp:coreProperties>
</file>