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4"/>
    <p:sldMasterId id="2147483804" r:id="rId5"/>
  </p:sldMasterIdLst>
  <p:notesMasterIdLst>
    <p:notesMasterId r:id="rId17"/>
  </p:notesMasterIdLst>
  <p:handoutMasterIdLst>
    <p:handoutMasterId r:id="rId18"/>
  </p:handoutMasterIdLst>
  <p:sldIdLst>
    <p:sldId id="259" r:id="rId6"/>
    <p:sldId id="292" r:id="rId7"/>
    <p:sldId id="275" r:id="rId8"/>
    <p:sldId id="286" r:id="rId9"/>
    <p:sldId id="287" r:id="rId10"/>
    <p:sldId id="288" r:id="rId11"/>
    <p:sldId id="289" r:id="rId12"/>
    <p:sldId id="290" r:id="rId13"/>
    <p:sldId id="291" r:id="rId14"/>
    <p:sldId id="285" r:id="rId15"/>
    <p:sldId id="294" r:id="rId16"/>
  </p:sldIdLst>
  <p:sldSz cx="9144000" cy="6858000" type="screen4x3"/>
  <p:notesSz cx="6858000" cy="9144000"/>
  <p:defaultTextStyle>
    <a:defPPr>
      <a:defRPr lang="fr-FR"/>
    </a:defPPr>
    <a:lvl1pPr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73179" autoAdjust="0"/>
  </p:normalViewPr>
  <p:slideViewPr>
    <p:cSldViewPr>
      <p:cViewPr varScale="1">
        <p:scale>
          <a:sx n="53" d="100"/>
          <a:sy n="53" d="100"/>
        </p:scale>
        <p:origin x="-188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5" d="100"/>
          <a:sy n="55" d="100"/>
        </p:scale>
        <p:origin x="-28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ea typeface="ＭＳ Ｐゴシック" pitchFamily="16" charset="-128"/>
              </a:defRPr>
            </a:lvl1pPr>
          </a:lstStyle>
          <a:p>
            <a:pPr>
              <a:defRPr/>
            </a:pPr>
            <a:endParaRPr lang="en-GB"/>
          </a:p>
        </p:txBody>
      </p:sp>
      <p:sp>
        <p:nvSpPr>
          <p:cNvPr id="3277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ea typeface="ＭＳ Ｐゴシック" pitchFamily="16" charset="-128"/>
              </a:defRPr>
            </a:lvl1pPr>
          </a:lstStyle>
          <a:p>
            <a:pPr>
              <a:defRPr/>
            </a:pPr>
            <a:fld id="{2C6554B1-FFCD-4139-BF18-3CFBDB9992D0}" type="datetime1">
              <a:rPr lang="en-GB"/>
              <a:pPr>
                <a:defRPr/>
              </a:pPr>
              <a:t>07/10/2013</a:t>
            </a:fld>
            <a:endParaRPr lang="en-GB"/>
          </a:p>
        </p:txBody>
      </p:sp>
      <p:sp>
        <p:nvSpPr>
          <p:cNvPr id="3277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ea typeface="ＭＳ Ｐゴシック" pitchFamily="16" charset="-128"/>
              </a:defRPr>
            </a:lvl1pPr>
          </a:lstStyle>
          <a:p>
            <a:pPr>
              <a:defRPr/>
            </a:pPr>
            <a:endParaRPr lang="en-GB"/>
          </a:p>
        </p:txBody>
      </p:sp>
      <p:sp>
        <p:nvSpPr>
          <p:cNvPr id="3277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51176682-BE95-424B-8A86-16F99BE6562A}" type="slidenum">
              <a:rPr lang="en-GB"/>
              <a:pPr/>
              <a:t>‹#›</a:t>
            </a:fld>
            <a:endParaRPr lang="en-GB"/>
          </a:p>
        </p:txBody>
      </p:sp>
    </p:spTree>
    <p:extLst>
      <p:ext uri="{BB962C8B-B14F-4D97-AF65-F5344CB8AC3E}">
        <p14:creationId xmlns:p14="http://schemas.microsoft.com/office/powerpoint/2010/main" val="3894534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ＭＳ Ｐゴシック" pitchFamily="16" charset="-128"/>
              </a:defRPr>
            </a:lvl1pPr>
          </a:lstStyle>
          <a:p>
            <a:pPr>
              <a:defRPr/>
            </a:pPr>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ＭＳ Ｐゴシック" pitchFamily="16" charset="-128"/>
              </a:defRPr>
            </a:lvl1pPr>
          </a:lstStyle>
          <a:p>
            <a:pPr>
              <a:defRPr/>
            </a:pPr>
            <a:fld id="{C91084F3-2788-42A4-AD06-F12777367130}" type="datetimeFigureOut">
              <a:rPr lang="en-GB"/>
              <a:pPr>
                <a:defRPr/>
              </a:pPr>
              <a:t>07/10/2013</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en-GB" noProof="0" smtClean="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ＭＳ Ｐゴシック" pitchFamily="16" charset="-128"/>
              </a:defRPr>
            </a:lvl1pPr>
          </a:lstStyle>
          <a:p>
            <a:pPr>
              <a:defRPr/>
            </a:pPr>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C0944BC-249E-435F-9A40-7FE325C46BAB}" type="slidenum">
              <a:rPr lang="en-GB"/>
              <a:pPr/>
              <a:t>‹#›</a:t>
            </a:fld>
            <a:endParaRPr lang="en-GB"/>
          </a:p>
        </p:txBody>
      </p:sp>
    </p:spTree>
    <p:extLst>
      <p:ext uri="{BB962C8B-B14F-4D97-AF65-F5344CB8AC3E}">
        <p14:creationId xmlns:p14="http://schemas.microsoft.com/office/powerpoint/2010/main" val="20896105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 smtClean="0"/>
              <a:t>Haga clic para modificar el estilo de título del patrón</a:t>
            </a:r>
            <a:endParaRPr lang="nl-BE"/>
          </a:p>
        </p:txBody>
      </p:sp>
      <p:sp>
        <p:nvSpPr>
          <p:cNvPr id="3" name="Espace réservé du contenu 2"/>
          <p:cNvSpPr>
            <a:spLocks noGrp="1"/>
          </p:cNvSpPr>
          <p:nvPr>
            <p:ph idx="1"/>
          </p:nvPr>
        </p:nvSpPr>
        <p:spPr/>
        <p:txBody>
          <a:bodyPr/>
          <a:lstStyle>
            <a:lvl2pPr>
              <a:buNone/>
              <a:defRPr/>
            </a:lvl2pPr>
          </a:lstStyle>
          <a:p>
            <a:pPr lvl="0"/>
            <a:r>
              <a:rPr lang="es-ES" smtClean="0"/>
              <a:t>Haga clic para modificar el estilo de texto del patrón</a:t>
            </a:r>
          </a:p>
          <a:p>
            <a:pPr lvl="1"/>
            <a:r>
              <a:rPr lang="es-ES" smtClean="0"/>
              <a:t>Segundo nivel</a:t>
            </a:r>
          </a:p>
        </p:txBody>
      </p:sp>
    </p:spTree>
    <p:extLst>
      <p:ext uri="{BB962C8B-B14F-4D97-AF65-F5344CB8AC3E}">
        <p14:creationId xmlns:p14="http://schemas.microsoft.com/office/powerpoint/2010/main" val="742339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nl-BE"/>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nl-BE" dirty="0"/>
          </a:p>
        </p:txBody>
      </p:sp>
    </p:spTree>
    <p:extLst>
      <p:ext uri="{BB962C8B-B14F-4D97-AF65-F5344CB8AC3E}">
        <p14:creationId xmlns:p14="http://schemas.microsoft.com/office/powerpoint/2010/main" val="34855652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bwMode="auto">
          <a:xfrm>
            <a:off x="0" y="1916113"/>
            <a:ext cx="9144000" cy="3384550"/>
          </a:xfrm>
          <a:prstGeom prst="rect">
            <a:avLst/>
          </a:prstGeom>
          <a:solidFill>
            <a:schemeClr val="bg1">
              <a:lumMod val="85000"/>
            </a:schemeClr>
          </a:solidFill>
          <a:ln w="9525" cap="flat" cmpd="sng" algn="ctr">
            <a:noFill/>
            <a:prstDash val="solid"/>
            <a:round/>
            <a:headEnd type="none" w="med" len="med"/>
            <a:tailEnd type="none" w="med" len="med"/>
          </a:ln>
          <a:effectLst/>
        </p:spPr>
        <p:txBody>
          <a:bodyPr/>
          <a:lstStyle/>
          <a:p>
            <a:pPr eaLnBrk="0" hangingPunct="0">
              <a:defRPr/>
            </a:pPr>
            <a:endParaRPr lang="nl-BE">
              <a:ea typeface="ＭＳ Ｐゴシック" pitchFamily="16" charset="-128"/>
            </a:endParaRPr>
          </a:p>
        </p:txBody>
      </p:sp>
      <p:pic>
        <p:nvPicPr>
          <p:cNvPr id="1028" name="Image 16" descr="bandeau_grand_europe7_ppt.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145088"/>
            <a:ext cx="9144000"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2819400" y="533400"/>
            <a:ext cx="592931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030" name="Rectangle 3"/>
          <p:cNvSpPr>
            <a:spLocks noGrp="1" noChangeArrowheads="1"/>
          </p:cNvSpPr>
          <p:nvPr>
            <p:ph type="body" idx="1"/>
          </p:nvPr>
        </p:nvSpPr>
        <p:spPr bwMode="auto">
          <a:xfrm>
            <a:off x="2819400" y="1143000"/>
            <a:ext cx="592931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p:txBody>
      </p:sp>
      <p:sp>
        <p:nvSpPr>
          <p:cNvPr id="1034" name="Text Box 10"/>
          <p:cNvSpPr txBox="1">
            <a:spLocks noChangeArrowheads="1"/>
          </p:cNvSpPr>
          <p:nvPr/>
        </p:nvSpPr>
        <p:spPr bwMode="auto">
          <a:xfrm>
            <a:off x="422275" y="6477000"/>
            <a:ext cx="2970213" cy="182563"/>
          </a:xfrm>
          <a:prstGeom prst="rect">
            <a:avLst/>
          </a:prstGeom>
          <a:noFill/>
          <a:ln w="9525">
            <a:noFill/>
            <a:miter lim="800000"/>
            <a:headEnd/>
            <a:tailEnd/>
          </a:ln>
        </p:spPr>
        <p:txBody>
          <a:bodyPr lIns="0" tIns="0" rIns="0" bIns="0">
            <a:spAutoFit/>
          </a:bodyPr>
          <a:lstStyle/>
          <a:p>
            <a:pPr>
              <a:spcBef>
                <a:spcPct val="50000"/>
              </a:spcBef>
              <a:defRPr/>
            </a:pPr>
            <a:r>
              <a:rPr lang="fr-FR" sz="1200">
                <a:solidFill>
                  <a:schemeClr val="bg1"/>
                </a:solidFill>
                <a:latin typeface="Verdana" pitchFamily="34" charset="0"/>
                <a:ea typeface="ＭＳ Ｐゴシック" pitchFamily="16" charset="-128"/>
              </a:rPr>
              <a:t>www.enisa.europa.eu</a:t>
            </a:r>
          </a:p>
        </p:txBody>
      </p:sp>
      <p:pic>
        <p:nvPicPr>
          <p:cNvPr id="1032" name="flag_eu.png" descr="\\Osxserver\travaux\En_cours\ENISA\23569_ENISA_brand_design_layout\LINKS_23569\flag_eu.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638" y="5984875"/>
            <a:ext cx="606425"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enisa_logo_grand.png" descr="\\Osxserver\travaux\En_cours\ENISA\23569_ENISA_brand_design_layout\LINKS_23569\enisa_logo_grand.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413" y="190500"/>
            <a:ext cx="2090737"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descr="C:\Users\cmonreal\AppData\Local\Microsoft\Windows\Temporary Internet Files\Content.Word\origin_5550695208.jpg"/>
          <p:cNvPicPr/>
          <p:nvPr userDrawn="1"/>
        </p:nvPicPr>
        <p:blipFill>
          <a:blip r:embed="rId6" cstate="print"/>
          <a:srcRect/>
          <a:stretch>
            <a:fillRect/>
          </a:stretch>
        </p:blipFill>
        <p:spPr bwMode="auto">
          <a:xfrm>
            <a:off x="2411760" y="1916833"/>
            <a:ext cx="4128358" cy="324036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7" r:id="rId1"/>
  </p:sldLayoutIdLst>
  <p:hf hdr="0" ftr="0" dt="0"/>
  <p:txStyles>
    <p:titleStyle>
      <a:lvl1pPr algn="l" rtl="0" eaLnBrk="1" fontAlgn="base" hangingPunct="1">
        <a:spcBef>
          <a:spcPct val="0"/>
        </a:spcBef>
        <a:spcAft>
          <a:spcPct val="0"/>
        </a:spcAft>
        <a:defRPr sz="2400" b="1">
          <a:solidFill>
            <a:srgbClr val="D31145"/>
          </a:solidFill>
          <a:latin typeface="+mj-lt"/>
          <a:ea typeface="+mj-ea"/>
          <a:cs typeface="ＭＳ Ｐゴシック" pitchFamily="-72" charset="-128"/>
        </a:defRPr>
      </a:lvl1pPr>
      <a:lvl2pPr algn="l" rtl="0" eaLnBrk="1" fontAlgn="base" hangingPunct="1">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2pPr>
      <a:lvl3pPr algn="l" rtl="0" eaLnBrk="1" fontAlgn="base" hangingPunct="1">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3pPr>
      <a:lvl4pPr algn="l" rtl="0" eaLnBrk="1" fontAlgn="base" hangingPunct="1">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4pPr>
      <a:lvl5pPr algn="l" rtl="0" eaLnBrk="1" fontAlgn="base" hangingPunct="1">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5pPr>
      <a:lvl6pPr marL="4572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6pPr>
      <a:lvl7pPr marL="9144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7pPr>
      <a:lvl8pPr marL="13716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8pPr>
      <a:lvl9pPr marL="18288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9pPr>
    </p:titleStyle>
    <p:bodyStyle>
      <a:lvl1pPr marL="342900" indent="-342900" algn="l" rtl="0" eaLnBrk="1" fontAlgn="base" hangingPunct="1">
        <a:spcBef>
          <a:spcPct val="20000"/>
        </a:spcBef>
        <a:spcAft>
          <a:spcPct val="0"/>
        </a:spcAft>
        <a:defRPr sz="1600">
          <a:solidFill>
            <a:srgbClr val="193989"/>
          </a:solidFill>
          <a:latin typeface="+mn-lt"/>
          <a:ea typeface="+mn-ea"/>
          <a:cs typeface="ＭＳ Ｐゴシック" pitchFamily="-72" charset="-128"/>
        </a:defRPr>
      </a:lvl1pPr>
      <a:lvl2pPr marL="742950" indent="-285750" algn="l" rtl="0" eaLnBrk="1" fontAlgn="base" hangingPunct="1">
        <a:spcBef>
          <a:spcPct val="20000"/>
        </a:spcBef>
        <a:spcAft>
          <a:spcPct val="0"/>
        </a:spcAft>
        <a:buChar char="–"/>
        <a:defRPr sz="2800">
          <a:solidFill>
            <a:schemeClr val="tx1"/>
          </a:solidFill>
          <a:latin typeface="Arial" charset="0"/>
          <a:ea typeface="+mn-ea"/>
        </a:defRPr>
      </a:lvl2pPr>
      <a:lvl3pPr marL="1143000" indent="-228600" algn="l" rtl="0" eaLnBrk="1" fontAlgn="base" hangingPunct="1">
        <a:spcBef>
          <a:spcPct val="20000"/>
        </a:spcBef>
        <a:spcAft>
          <a:spcPct val="0"/>
        </a:spcAft>
        <a:buChar char="•"/>
        <a:defRPr sz="2400">
          <a:solidFill>
            <a:schemeClr val="tx1"/>
          </a:solidFill>
          <a:latin typeface="Arial" charset="0"/>
          <a:ea typeface="+mn-ea"/>
        </a:defRPr>
      </a:lvl3pPr>
      <a:lvl4pPr marL="1600200" indent="-228600" algn="l" rtl="0" eaLnBrk="1" fontAlgn="base" hangingPunct="1">
        <a:spcBef>
          <a:spcPct val="20000"/>
        </a:spcBef>
        <a:spcAft>
          <a:spcPct val="0"/>
        </a:spcAft>
        <a:buChar char="–"/>
        <a:defRPr sz="2000">
          <a:solidFill>
            <a:schemeClr val="tx1"/>
          </a:solidFill>
          <a:latin typeface="Arial" charset="0"/>
          <a:ea typeface="+mn-ea"/>
        </a:defRPr>
      </a:lvl4pPr>
      <a:lvl5pPr marL="2057400" indent="-228600" algn="l" rtl="0" eaLnBrk="1" fontAlgn="base" hangingPunct="1">
        <a:spcBef>
          <a:spcPct val="20000"/>
        </a:spcBef>
        <a:spcAft>
          <a:spcPct val="0"/>
        </a:spcAft>
        <a:buChar char="»"/>
        <a:defRPr sz="20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bandeau_gradient.png" descr="\\Osxserver\travaux\En_cours\ENISA\23569_ENISA_brand_design_layout\LINKS_23569\bandeau_gradient.png"/>
          <p:cNvPicPr>
            <a:picLocks noChangeAspect="1"/>
          </p:cNvPicPr>
          <p:nvPr/>
        </p:nvPicPr>
        <p:blipFill>
          <a:blip r:embed="rId3" cstate="print">
            <a:extLst>
              <a:ext uri="{28A0092B-C50C-407E-A947-70E740481C1C}">
                <a14:useLocalDpi xmlns:a14="http://schemas.microsoft.com/office/drawing/2010/main" val="0"/>
              </a:ext>
            </a:extLst>
          </a:blip>
          <a:srcRect l="1405" t="41939" r="1405" b="48003"/>
          <a:stretch>
            <a:fillRect/>
          </a:stretch>
        </p:blipFill>
        <p:spPr bwMode="auto">
          <a:xfrm>
            <a:off x="0" y="5876925"/>
            <a:ext cx="91440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838200" y="1052513"/>
            <a:ext cx="7924800"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smtClean="0"/>
              <a:t>Cliquez et modifiez le titre</a:t>
            </a:r>
          </a:p>
        </p:txBody>
      </p:sp>
      <p:sp>
        <p:nvSpPr>
          <p:cNvPr id="2052" name="Rectangle 4"/>
          <p:cNvSpPr>
            <a:spLocks noGrp="1" noChangeArrowheads="1"/>
          </p:cNvSpPr>
          <p:nvPr>
            <p:ph type="body" idx="1"/>
          </p:nvPr>
        </p:nvSpPr>
        <p:spPr bwMode="auto">
          <a:xfrm>
            <a:off x="838200" y="2349500"/>
            <a:ext cx="7924800" cy="336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34" name="Text Box 10"/>
          <p:cNvSpPr txBox="1">
            <a:spLocks noChangeArrowheads="1"/>
          </p:cNvSpPr>
          <p:nvPr/>
        </p:nvSpPr>
        <p:spPr bwMode="auto">
          <a:xfrm>
            <a:off x="381000" y="6553200"/>
            <a:ext cx="2362200" cy="152400"/>
          </a:xfrm>
          <a:prstGeom prst="rect">
            <a:avLst/>
          </a:prstGeom>
          <a:noFill/>
          <a:ln w="9525">
            <a:noFill/>
            <a:miter lim="800000"/>
            <a:headEnd/>
            <a:tailEnd/>
          </a:ln>
        </p:spPr>
        <p:txBody>
          <a:bodyPr lIns="0" tIns="0" rIns="0" bIns="0">
            <a:spAutoFit/>
          </a:bodyPr>
          <a:lstStyle/>
          <a:p>
            <a:pPr>
              <a:spcBef>
                <a:spcPct val="50000"/>
              </a:spcBef>
              <a:defRPr/>
            </a:pPr>
            <a:r>
              <a:rPr lang="fr-FR" sz="1000">
                <a:solidFill>
                  <a:schemeClr val="bg1"/>
                </a:solidFill>
                <a:latin typeface="Verdana" pitchFamily="34" charset="0"/>
                <a:ea typeface="ＭＳ Ｐゴシック" pitchFamily="16" charset="-128"/>
              </a:rPr>
              <a:t>www.enisa.europa.eu</a:t>
            </a:r>
          </a:p>
        </p:txBody>
      </p:sp>
      <p:pic>
        <p:nvPicPr>
          <p:cNvPr id="2054" name="flag_eu.png" descr="\\Osxserver\travaux\En_cours\ENISA\23569_ENISA_brand_design_layout\LINKS_23569\flag_eu.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125" y="6092825"/>
            <a:ext cx="4826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ZoneTexte 8"/>
          <p:cNvSpPr txBox="1"/>
          <p:nvPr/>
        </p:nvSpPr>
        <p:spPr>
          <a:xfrm>
            <a:off x="5651500" y="6480175"/>
            <a:ext cx="3168650" cy="261938"/>
          </a:xfrm>
          <a:prstGeom prst="rect">
            <a:avLst/>
          </a:prstGeom>
          <a:noFill/>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B4BCD767-8DF4-4147-B866-B708FFC9AFD8}" type="slidenum">
              <a:rPr lang="en-GB" sz="1100">
                <a:solidFill>
                  <a:schemeClr val="bg1"/>
                </a:solidFill>
              </a:rPr>
              <a:pPr algn="r" eaLnBrk="1" hangingPunct="1"/>
              <a:t>‹#›</a:t>
            </a:fld>
            <a:endParaRPr lang="en-GB" sz="1100">
              <a:solidFill>
                <a:schemeClr val="bg1"/>
              </a:solidFill>
            </a:endParaRPr>
          </a:p>
        </p:txBody>
      </p:sp>
      <p:pic>
        <p:nvPicPr>
          <p:cNvPr id="2056" name="enisa_logo_entete.png" descr="\\Osxserver\travaux\En_cours\ENISA\23569_ENISA_brand_design_layout\LINKS_23569\enisa_logo_entet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125" y="260350"/>
            <a:ext cx="966788"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8" r:id="rId1"/>
  </p:sldLayoutIdLst>
  <p:hf hdr="0" ftr="0" dt="0"/>
  <p:txStyles>
    <p:titleStyle>
      <a:lvl1pPr algn="l" rtl="0" eaLnBrk="0" fontAlgn="base" hangingPunct="0">
        <a:spcBef>
          <a:spcPct val="0"/>
        </a:spcBef>
        <a:spcAft>
          <a:spcPct val="0"/>
        </a:spcAft>
        <a:defRPr sz="2400" b="1">
          <a:solidFill>
            <a:srgbClr val="D31145"/>
          </a:solidFill>
          <a:latin typeface="+mj-lt"/>
          <a:ea typeface="+mj-ea"/>
          <a:cs typeface="ＭＳ Ｐゴシック" pitchFamily="-72" charset="-128"/>
        </a:defRPr>
      </a:lvl1pPr>
      <a:lvl2pPr algn="l" rtl="0" eaLnBrk="0" fontAlgn="base" hangingPunct="0">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2pPr>
      <a:lvl3pPr algn="l" rtl="0" eaLnBrk="0" fontAlgn="base" hangingPunct="0">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3pPr>
      <a:lvl4pPr algn="l" rtl="0" eaLnBrk="0" fontAlgn="base" hangingPunct="0">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4pPr>
      <a:lvl5pPr algn="l" rtl="0" eaLnBrk="0" fontAlgn="base" hangingPunct="0">
        <a:spcBef>
          <a:spcPct val="0"/>
        </a:spcBef>
        <a:spcAft>
          <a:spcPct val="0"/>
        </a:spcAft>
        <a:defRPr sz="2400" b="1">
          <a:solidFill>
            <a:srgbClr val="D31145"/>
          </a:solidFill>
          <a:latin typeface="Verdana" pitchFamily="-32" charset="0"/>
          <a:ea typeface="ＭＳ Ｐゴシック" pitchFamily="-32" charset="-128"/>
          <a:cs typeface="ＭＳ Ｐゴシック" pitchFamily="-72" charset="-128"/>
        </a:defRPr>
      </a:lvl5pPr>
      <a:lvl6pPr marL="4572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6pPr>
      <a:lvl7pPr marL="9144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7pPr>
      <a:lvl8pPr marL="13716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8pPr>
      <a:lvl9pPr marL="1828800" algn="l" rtl="0" eaLnBrk="1" fontAlgn="base" hangingPunct="1">
        <a:spcBef>
          <a:spcPct val="0"/>
        </a:spcBef>
        <a:spcAft>
          <a:spcPct val="0"/>
        </a:spcAft>
        <a:defRPr sz="2400" b="1">
          <a:solidFill>
            <a:srgbClr val="D31145"/>
          </a:solidFill>
          <a:latin typeface="Verdana" pitchFamily="-32" charset="0"/>
          <a:ea typeface="ＭＳ Ｐゴシック" pitchFamily="-32" charset="-128"/>
        </a:defRPr>
      </a:lvl9pPr>
    </p:titleStyle>
    <p:bodyStyle>
      <a:lvl1pPr marL="342900" indent="-342900" algn="l" rtl="0" eaLnBrk="0" fontAlgn="base" hangingPunct="0">
        <a:spcBef>
          <a:spcPct val="20000"/>
        </a:spcBef>
        <a:spcAft>
          <a:spcPct val="0"/>
        </a:spcAft>
        <a:buChar char="•"/>
        <a:defRPr sz="2400">
          <a:solidFill>
            <a:srgbClr val="193989"/>
          </a:solidFill>
          <a:latin typeface="+mn-lt"/>
          <a:ea typeface="+mn-ea"/>
          <a:cs typeface="ＭＳ Ｐゴシック" pitchFamily="-72" charset="-128"/>
        </a:defRPr>
      </a:lvl1pPr>
      <a:lvl2pPr marL="742950" indent="-285750" algn="l" rtl="0" eaLnBrk="0" fontAlgn="base" hangingPunct="0">
        <a:spcBef>
          <a:spcPct val="20000"/>
        </a:spcBef>
        <a:spcAft>
          <a:spcPct val="0"/>
        </a:spcAft>
        <a:buChar char="–"/>
        <a:defRPr sz="2200">
          <a:solidFill>
            <a:schemeClr val="tx1"/>
          </a:solidFill>
          <a:latin typeface="Arial" charset="0"/>
          <a:ea typeface="+mn-ea"/>
        </a:defRPr>
      </a:lvl2pPr>
      <a:lvl3pPr marL="1143000" indent="-228600" algn="l" rtl="0" eaLnBrk="0" fontAlgn="base" hangingPunct="0">
        <a:spcBef>
          <a:spcPct val="20000"/>
        </a:spcBef>
        <a:spcAft>
          <a:spcPct val="0"/>
        </a:spcAft>
        <a:buChar char="•"/>
        <a:defRPr sz="2000">
          <a:solidFill>
            <a:schemeClr val="tx1"/>
          </a:solidFill>
          <a:latin typeface="Arial" charset="0"/>
          <a:ea typeface="+mn-ea"/>
        </a:defRPr>
      </a:lvl3pPr>
      <a:lvl4pPr marL="1600200" indent="-228600" algn="l" rtl="0" eaLnBrk="0" fontAlgn="base" hangingPunct="0">
        <a:spcBef>
          <a:spcPct val="20000"/>
        </a:spcBef>
        <a:spcAft>
          <a:spcPct val="0"/>
        </a:spcAft>
        <a:buChar char="–"/>
        <a:defRPr sz="1600">
          <a:solidFill>
            <a:schemeClr val="tx1"/>
          </a:solidFill>
          <a:latin typeface="Arial" charset="0"/>
          <a:ea typeface="+mn-ea"/>
        </a:defRPr>
      </a:lvl4pPr>
      <a:lvl5pPr marL="2057400" indent="-228600" algn="l" rtl="0" eaLnBrk="0" fontAlgn="base" hangingPunct="0">
        <a:spcBef>
          <a:spcPct val="20000"/>
        </a:spcBef>
        <a:spcAft>
          <a:spcPct val="0"/>
        </a:spcAft>
        <a:buChar char="»"/>
        <a:defRPr sz="14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2819400" y="332656"/>
            <a:ext cx="5929313" cy="533400"/>
          </a:xfrm>
        </p:spPr>
        <p:txBody>
          <a:bodyPr/>
          <a:lstStyle/>
          <a:p>
            <a:r>
              <a:rPr lang="es-ES" dirty="0" smtClean="0"/>
              <a:t/>
            </a:r>
            <a:br>
              <a:rPr lang="es-ES" dirty="0" smtClean="0"/>
            </a:br>
            <a:r>
              <a:rPr lang="es-ES" dirty="0" smtClean="0"/>
              <a:t/>
            </a:r>
            <a:br>
              <a:rPr lang="es-ES" dirty="0" smtClean="0"/>
            </a:br>
            <a:r>
              <a:rPr lang="es-ES" dirty="0" smtClean="0"/>
              <a:t/>
            </a:r>
            <a:br>
              <a:rPr lang="es-ES" dirty="0" smtClean="0"/>
            </a:br>
            <a:r>
              <a:rPr lang="en-GB" dirty="0"/>
              <a:t>Short introduction on the Recommendations of ICS SCADA testing identified in the Report</a:t>
            </a:r>
            <a:r>
              <a:rPr lang="es-ES" dirty="0" smtClean="0"/>
              <a:t> 	</a:t>
            </a:r>
            <a:br>
              <a:rPr lang="es-ES" dirty="0" smtClean="0"/>
            </a:br>
            <a:r>
              <a:rPr lang="en-US" dirty="0" smtClean="0"/>
              <a:t>	</a:t>
            </a:r>
            <a:br>
              <a:rPr lang="en-US" dirty="0" smtClean="0"/>
            </a:br>
            <a:endParaRPr lang="en-GB" dirty="0" smtClean="0"/>
          </a:p>
        </p:txBody>
      </p:sp>
      <p:sp>
        <p:nvSpPr>
          <p:cNvPr id="4099" name="Espace réservé du contenu 2"/>
          <p:cNvSpPr>
            <a:spLocks noGrp="1"/>
          </p:cNvSpPr>
          <p:nvPr>
            <p:ph idx="1"/>
          </p:nvPr>
        </p:nvSpPr>
        <p:spPr>
          <a:xfrm>
            <a:off x="2819400" y="1303040"/>
            <a:ext cx="5929313" cy="685800"/>
          </a:xfrm>
        </p:spPr>
        <p:txBody>
          <a:bodyPr/>
          <a:lstStyle/>
          <a:p>
            <a:r>
              <a:rPr lang="en-US" dirty="0" smtClean="0"/>
              <a:t> Recommendations for Harmonized ICS Testing Capability in the EU</a:t>
            </a:r>
            <a:endParaRPr lang="en-GB"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p:txBody>
          <a:bodyPr/>
          <a:lstStyle/>
          <a:p>
            <a:r>
              <a:rPr lang="en-GB" dirty="0"/>
              <a:t>Short introduction on the Recommendations of ICS SCADA testing identified in the Report</a:t>
            </a:r>
            <a:endParaRPr lang="en-GB" dirty="0" smtClean="0"/>
          </a:p>
        </p:txBody>
      </p:sp>
      <p:sp>
        <p:nvSpPr>
          <p:cNvPr id="5123" name="Rectangle 3"/>
          <p:cNvSpPr>
            <a:spLocks noGrp="1" noChangeArrowheads="1"/>
          </p:cNvSpPr>
          <p:nvPr>
            <p:ph idx="1"/>
          </p:nvPr>
        </p:nvSpPr>
        <p:spPr/>
        <p:txBody>
          <a:bodyPr/>
          <a:lstStyle/>
          <a:p>
            <a:pPr lvl="0">
              <a:buNone/>
            </a:pPr>
            <a:endParaRPr lang="en-GB" sz="1800" dirty="0" smtClean="0"/>
          </a:p>
          <a:p>
            <a:pPr lvl="0">
              <a:buNone/>
            </a:pPr>
            <a:endParaRPr lang="en-GB" sz="1800" dirty="0" smtClean="0"/>
          </a:p>
          <a:p>
            <a:pPr lvl="0">
              <a:buNone/>
            </a:pPr>
            <a:endParaRPr lang="en-GB" sz="1800" dirty="0" smtClean="0"/>
          </a:p>
          <a:p>
            <a:pPr lvl="0">
              <a:buNone/>
            </a:pPr>
            <a:endParaRPr lang="en-GB" sz="1800" dirty="0" smtClean="0"/>
          </a:p>
          <a:p>
            <a:pPr lvl="0">
              <a:buNone/>
            </a:pPr>
            <a:endParaRPr lang="en-GB" sz="1800" dirty="0" smtClean="0"/>
          </a:p>
          <a:p>
            <a:pPr lvl="0">
              <a:buNone/>
            </a:pPr>
            <a:endParaRPr lang="en-GB" sz="1800" dirty="0" smtClean="0"/>
          </a:p>
          <a:p>
            <a:pPr lvl="0">
              <a:buNone/>
            </a:pPr>
            <a:endParaRPr lang="en-GB" sz="1800" dirty="0" smtClean="0"/>
          </a:p>
          <a:p>
            <a:pPr lvl="0">
              <a:buNone/>
            </a:pPr>
            <a:endParaRPr lang="en-GB" sz="1800" dirty="0" smtClean="0"/>
          </a:p>
          <a:p>
            <a:pPr lvl="0" algn="ctr">
              <a:buNone/>
            </a:pPr>
            <a:r>
              <a:rPr lang="en-GB" dirty="0" smtClean="0"/>
              <a:t>Thank you!</a:t>
            </a:r>
            <a:endParaRPr lang="en-GB" sz="1800" dirty="0" smtClean="0">
              <a:cs typeface="Arial" charset="0"/>
            </a:endParaRPr>
          </a:p>
        </p:txBody>
      </p:sp>
      <p:pic>
        <p:nvPicPr>
          <p:cNvPr id="2" name="Picture 2" descr="http://www.elsatrieste.it/wp-content/uploads/2012/06/white-guys-always-wonder.jpeg"/>
          <p:cNvPicPr>
            <a:picLocks noChangeAspect="1" noChangeArrowheads="1"/>
          </p:cNvPicPr>
          <p:nvPr/>
        </p:nvPicPr>
        <p:blipFill>
          <a:blip r:embed="rId2" cstate="print"/>
          <a:srcRect/>
          <a:stretch>
            <a:fillRect/>
          </a:stretch>
        </p:blipFill>
        <p:spPr bwMode="auto">
          <a:xfrm>
            <a:off x="3787502" y="2204864"/>
            <a:ext cx="2152650" cy="234315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a:xfrm>
            <a:off x="838200" y="1052513"/>
            <a:ext cx="7924800" cy="504279"/>
          </a:xfrm>
        </p:spPr>
        <p:txBody>
          <a:bodyPr/>
          <a:lstStyle/>
          <a:p>
            <a:r>
              <a:rPr lang="en-GB" dirty="0" smtClean="0"/>
              <a:t>Additional Resources</a:t>
            </a:r>
          </a:p>
        </p:txBody>
      </p:sp>
      <p:sp>
        <p:nvSpPr>
          <p:cNvPr id="5123" name="Rectangle 3"/>
          <p:cNvSpPr>
            <a:spLocks noGrp="1" noChangeArrowheads="1"/>
          </p:cNvSpPr>
          <p:nvPr>
            <p:ph idx="1"/>
          </p:nvPr>
        </p:nvSpPr>
        <p:spPr>
          <a:xfrm>
            <a:off x="755576" y="1628800"/>
            <a:ext cx="7560840" cy="1728192"/>
          </a:xfrm>
        </p:spPr>
        <p:txBody>
          <a:bodyPr/>
          <a:lstStyle/>
          <a:p>
            <a:pPr lvl="0">
              <a:buNone/>
            </a:pPr>
            <a:r>
              <a:rPr lang="en-GB" sz="2000" b="1" dirty="0" smtClean="0"/>
              <a:t>Knowledge Management</a:t>
            </a:r>
            <a:r>
              <a:rPr lang="en-GB" dirty="0" smtClean="0"/>
              <a:t>:</a:t>
            </a:r>
          </a:p>
          <a:p>
            <a:pPr lvl="0" algn="just">
              <a:buNone/>
            </a:pPr>
            <a:r>
              <a:rPr lang="en-US" sz="1800" dirty="0" smtClean="0"/>
              <a:t>	</a:t>
            </a:r>
            <a:r>
              <a:rPr lang="en-US" sz="1400" dirty="0" smtClean="0"/>
              <a:t>Knowledge </a:t>
            </a:r>
            <a:r>
              <a:rPr lang="en-US" sz="1400" dirty="0"/>
              <a:t>Management (KM) refers to a multi-disciplined approach to achieving organizational objectives by making the best use of knowledge. KM focuses on processes such as acquiring, creating and sharing knowledge and the cultural and technical foundations that support them. </a:t>
            </a:r>
            <a:endParaRPr lang="en-US" sz="1400" dirty="0" smtClean="0"/>
          </a:p>
          <a:p>
            <a:pPr lvl="2" algn="r">
              <a:buNone/>
            </a:pPr>
            <a:r>
              <a:rPr lang="en-US" sz="1400" dirty="0"/>
              <a:t>	</a:t>
            </a:r>
            <a:r>
              <a:rPr lang="en-US" sz="1400" dirty="0" smtClean="0"/>
              <a:t>(</a:t>
            </a:r>
            <a:r>
              <a:rPr lang="en-US" sz="1400" i="1" dirty="0" smtClean="0"/>
              <a:t>"</a:t>
            </a:r>
            <a:r>
              <a:rPr lang="en-US" sz="1400" i="1" dirty="0"/>
              <a:t>Introduction to Knowledge Management". University of North </a:t>
            </a:r>
            <a:r>
              <a:rPr lang="en-US" sz="1400" i="1" dirty="0" smtClean="0"/>
              <a:t>Carolina</a:t>
            </a:r>
            <a:r>
              <a:rPr lang="en-US" sz="1400" dirty="0" smtClean="0"/>
              <a:t>)</a:t>
            </a:r>
            <a:endParaRPr lang="en-GB" sz="1400" dirty="0" smtClean="0">
              <a:cs typeface="Arial" charset="0"/>
            </a:endParaRPr>
          </a:p>
        </p:txBody>
      </p:sp>
    </p:spTree>
    <p:extLst>
      <p:ext uri="{BB962C8B-B14F-4D97-AF65-F5344CB8AC3E}">
        <p14:creationId xmlns:p14="http://schemas.microsoft.com/office/powerpoint/2010/main" val="1401439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08720"/>
            <a:ext cx="7924800" cy="432271"/>
          </a:xfrm>
        </p:spPr>
        <p:txBody>
          <a:bodyPr/>
          <a:lstStyle/>
          <a:p>
            <a:r>
              <a:rPr lang="es-ES" dirty="0" err="1" smtClean="0"/>
              <a:t>Overview</a:t>
            </a:r>
            <a:r>
              <a:rPr lang="es-ES" dirty="0" smtClean="0"/>
              <a:t>: 7 </a:t>
            </a:r>
            <a:r>
              <a:rPr lang="es-ES" dirty="0" err="1" smtClean="0"/>
              <a:t>Recommendations</a:t>
            </a:r>
            <a:endParaRPr lang="es-ES" dirty="0"/>
          </a:p>
        </p:txBody>
      </p:sp>
      <p:pic>
        <p:nvPicPr>
          <p:cNvPr id="1027" name="Picture 3" descr="D:\07 ENISA\Testbed\SCADA TESTING FRAMEWORK diagram V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12776"/>
            <a:ext cx="7056784" cy="4250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698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p:txBody>
          <a:bodyPr/>
          <a:lstStyle/>
          <a:p>
            <a:r>
              <a:rPr lang="en-GB" dirty="0" smtClean="0"/>
              <a:t>Recommendation 1: The creation of a Testing Capability under Public European ownership and leadership</a:t>
            </a:r>
            <a:r>
              <a:rPr lang="en-US" dirty="0" smtClean="0"/>
              <a:t>	</a:t>
            </a:r>
          </a:p>
        </p:txBody>
      </p:sp>
      <p:sp>
        <p:nvSpPr>
          <p:cNvPr id="5123" name="Rectangle 3"/>
          <p:cNvSpPr>
            <a:spLocks noGrp="1" noChangeArrowheads="1"/>
          </p:cNvSpPr>
          <p:nvPr>
            <p:ph idx="1"/>
          </p:nvPr>
        </p:nvSpPr>
        <p:spPr>
          <a:xfrm>
            <a:off x="539552" y="2420888"/>
            <a:ext cx="3960440" cy="1641942"/>
          </a:xfrm>
        </p:spPr>
        <p:txBody>
          <a:bodyPr/>
          <a:lstStyle/>
          <a:p>
            <a:pPr lvl="0">
              <a:buNone/>
            </a:pPr>
            <a:endParaRPr lang="en-GB" sz="1400" dirty="0" smtClean="0"/>
          </a:p>
          <a:p>
            <a:pPr lvl="0" algn="just">
              <a:buNone/>
            </a:pPr>
            <a:r>
              <a:rPr lang="en-GB" sz="1400" dirty="0" smtClean="0"/>
              <a:t>	An entity called Supervisor, should foster Public Support for the initiative and involve other public and private organizations to cooperate in the early stages of the initiative. </a:t>
            </a:r>
            <a:endParaRPr lang="es-ES" sz="1400" dirty="0" smtClean="0"/>
          </a:p>
          <a:p>
            <a:pPr lvl="0">
              <a:buNone/>
            </a:pPr>
            <a:endParaRPr lang="es-ES" sz="1400" dirty="0" smtClean="0"/>
          </a:p>
          <a:p>
            <a:pPr lvl="0"/>
            <a:endParaRPr lang="es-ES" sz="1400" dirty="0"/>
          </a:p>
        </p:txBody>
      </p:sp>
      <p:sp>
        <p:nvSpPr>
          <p:cNvPr id="2" name="1 Rectángulo"/>
          <p:cNvSpPr/>
          <p:nvPr/>
        </p:nvSpPr>
        <p:spPr>
          <a:xfrm>
            <a:off x="755576" y="4653136"/>
            <a:ext cx="7920880" cy="523220"/>
          </a:xfrm>
          <a:prstGeom prst="rect">
            <a:avLst/>
          </a:prstGeom>
        </p:spPr>
        <p:txBody>
          <a:bodyPr wrap="square">
            <a:spAutoFit/>
          </a:bodyPr>
          <a:lstStyle/>
          <a:p>
            <a:r>
              <a:rPr lang="en-GB" sz="1400" b="1" dirty="0" smtClean="0">
                <a:solidFill>
                  <a:srgbClr val="193989"/>
                </a:solidFill>
                <a:latin typeface="+mn-lt"/>
                <a:ea typeface="+mn-ea"/>
                <a:cs typeface="ＭＳ Ｐゴシック" pitchFamily="-72" charset="-128"/>
              </a:rPr>
              <a:t>Quick </a:t>
            </a:r>
            <a:r>
              <a:rPr lang="en-GB" sz="1400" b="1" dirty="0">
                <a:solidFill>
                  <a:srgbClr val="193989"/>
                </a:solidFill>
                <a:latin typeface="+mn-lt"/>
                <a:ea typeface="+mn-ea"/>
                <a:cs typeface="ＭＳ Ｐゴシック" pitchFamily="-72" charset="-128"/>
              </a:rPr>
              <a:t>Win 1</a:t>
            </a:r>
            <a:r>
              <a:rPr lang="en-GB" sz="1400" dirty="0">
                <a:solidFill>
                  <a:srgbClr val="193989"/>
                </a:solidFill>
                <a:latin typeface="+mn-lt"/>
                <a:ea typeface="+mn-ea"/>
                <a:cs typeface="ＭＳ Ｐゴシック" pitchFamily="-72" charset="-128"/>
              </a:rPr>
              <a:t>: The Supervisor for the Testing Capability would become contact relevant Stakeholders and become a clear Point of Contact for any interested entity.</a:t>
            </a:r>
            <a:endParaRPr lang="es-ES" sz="1400" dirty="0">
              <a:solidFill>
                <a:srgbClr val="193989"/>
              </a:solidFill>
              <a:latin typeface="+mn-lt"/>
              <a:ea typeface="+mn-ea"/>
              <a:cs typeface="ＭＳ Ｐゴシック" pitchFamily="-72" charset="-128"/>
            </a:endParaRPr>
          </a:p>
        </p:txBody>
      </p:sp>
      <p:pic>
        <p:nvPicPr>
          <p:cNvPr id="3" name="Picture 2" descr="D:\07 ENISA\Testbed\SCADA TESTING FRAMEWORK diagram V3.1 - Recommendation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3113" y="2032614"/>
            <a:ext cx="4142929" cy="24952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a:xfrm>
            <a:off x="838200" y="836712"/>
            <a:ext cx="7924800" cy="1081087"/>
          </a:xfrm>
        </p:spPr>
        <p:txBody>
          <a:bodyPr/>
          <a:lstStyle/>
          <a:p>
            <a:r>
              <a:rPr lang="en-GB" dirty="0" smtClean="0"/>
              <a:t>Recommendation 2: The establishment of a trusted and functional Executive Board</a:t>
            </a:r>
            <a:r>
              <a:rPr lang="en-US" dirty="0" smtClean="0"/>
              <a:t>	</a:t>
            </a:r>
          </a:p>
        </p:txBody>
      </p:sp>
      <p:sp>
        <p:nvSpPr>
          <p:cNvPr id="5123" name="Rectangle 3"/>
          <p:cNvSpPr>
            <a:spLocks noGrp="1" noChangeArrowheads="1"/>
          </p:cNvSpPr>
          <p:nvPr>
            <p:ph idx="1"/>
          </p:nvPr>
        </p:nvSpPr>
        <p:spPr>
          <a:xfrm>
            <a:off x="827584" y="4293096"/>
            <a:ext cx="7924800" cy="1511548"/>
          </a:xfrm>
        </p:spPr>
        <p:txBody>
          <a:bodyPr/>
          <a:lstStyle/>
          <a:p>
            <a:pPr marL="0" indent="0">
              <a:buNone/>
            </a:pPr>
            <a:r>
              <a:rPr lang="en-GB" sz="1400" b="1" dirty="0" smtClean="0"/>
              <a:t>Quick Win 2</a:t>
            </a:r>
            <a:r>
              <a:rPr lang="en-GB" sz="1400" dirty="0" smtClean="0"/>
              <a:t>: The Supervisor would state clear </a:t>
            </a:r>
            <a:r>
              <a:rPr lang="en-GB" sz="1400" dirty="0" err="1" smtClean="0"/>
              <a:t>partipation</a:t>
            </a:r>
            <a:r>
              <a:rPr lang="en-GB" sz="1400" dirty="0" smtClean="0"/>
              <a:t> rules for the Testing Capability. </a:t>
            </a:r>
            <a:endParaRPr lang="es-ES" sz="1400" dirty="0" smtClean="0"/>
          </a:p>
          <a:p>
            <a:pPr marL="0" indent="0">
              <a:buNone/>
            </a:pPr>
            <a:r>
              <a:rPr lang="en-GB" sz="1400" b="1" dirty="0" smtClean="0"/>
              <a:t>Quick Win 3</a:t>
            </a:r>
            <a:r>
              <a:rPr lang="en-GB" sz="1400" dirty="0" smtClean="0"/>
              <a:t>: Stakeholder representatives would be engaged for the Executive Board working group.</a:t>
            </a:r>
            <a:endParaRPr lang="es-ES" sz="1400" dirty="0" smtClean="0"/>
          </a:p>
          <a:p>
            <a:pPr marL="0" indent="0">
              <a:buNone/>
            </a:pPr>
            <a:r>
              <a:rPr lang="en-GB" sz="1400" b="1" dirty="0" smtClean="0"/>
              <a:t>Quick Win 4</a:t>
            </a:r>
            <a:r>
              <a:rPr lang="en-GB" sz="1400" dirty="0" smtClean="0"/>
              <a:t>: The Executive Board will define a common strategy for the Testing Capability.</a:t>
            </a:r>
            <a:endParaRPr lang="es-ES" sz="1400" dirty="0" smtClean="0"/>
          </a:p>
        </p:txBody>
      </p:sp>
      <p:sp>
        <p:nvSpPr>
          <p:cNvPr id="2" name="1 Rectángulo"/>
          <p:cNvSpPr/>
          <p:nvPr/>
        </p:nvSpPr>
        <p:spPr>
          <a:xfrm>
            <a:off x="395536" y="1844824"/>
            <a:ext cx="4248472" cy="1600438"/>
          </a:xfrm>
          <a:prstGeom prst="rect">
            <a:avLst/>
          </a:prstGeom>
        </p:spPr>
        <p:txBody>
          <a:bodyPr wrap="square">
            <a:spAutoFit/>
          </a:bodyPr>
          <a:lstStyle/>
          <a:p>
            <a:pPr marL="342900" indent="-342900" algn="just" eaLnBrk="0" hangingPunct="0">
              <a:spcBef>
                <a:spcPct val="20000"/>
              </a:spcBef>
              <a:buNone/>
            </a:pPr>
            <a:r>
              <a:rPr lang="en-US" sz="1400" dirty="0" smtClean="0">
                <a:solidFill>
                  <a:srgbClr val="193989"/>
                </a:solidFill>
                <a:latin typeface="+mn-lt"/>
                <a:ea typeface="+mn-ea"/>
                <a:cs typeface="ＭＳ Ｐゴシック" pitchFamily="-72" charset="-128"/>
              </a:rPr>
              <a:t>	Then, this stakeholders, by their representatives and always under the lead of the Supervisor, would create a Working Group that would become the Executive Board, able to define the strategy and further steps in the definition of the Testing Capability.</a:t>
            </a:r>
          </a:p>
        </p:txBody>
      </p:sp>
      <p:pic>
        <p:nvPicPr>
          <p:cNvPr id="3" name="Picture 2" descr="D:\07 ENISA\Testbed\SCADA TESTING FRAMEWORK diagram V3.1 - Recommendation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700808"/>
            <a:ext cx="4136232" cy="2491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p:txBody>
          <a:bodyPr/>
          <a:lstStyle/>
          <a:p>
            <a:r>
              <a:rPr lang="en-GB" dirty="0" smtClean="0"/>
              <a:t>Recommendation 3: On the creation or involvement of working groups for specific activities</a:t>
            </a:r>
            <a:r>
              <a:rPr lang="en-US" dirty="0" smtClean="0"/>
              <a:t>	</a:t>
            </a:r>
          </a:p>
        </p:txBody>
      </p:sp>
      <p:sp>
        <p:nvSpPr>
          <p:cNvPr id="5123" name="Rectangle 3"/>
          <p:cNvSpPr>
            <a:spLocks noGrp="1" noChangeArrowheads="1"/>
          </p:cNvSpPr>
          <p:nvPr>
            <p:ph idx="1"/>
          </p:nvPr>
        </p:nvSpPr>
        <p:spPr>
          <a:xfrm>
            <a:off x="539552" y="2349500"/>
            <a:ext cx="4250432" cy="1727572"/>
          </a:xfrm>
        </p:spPr>
        <p:txBody>
          <a:bodyPr/>
          <a:lstStyle/>
          <a:p>
            <a:pPr lvl="0" algn="just">
              <a:buNone/>
            </a:pPr>
            <a:r>
              <a:rPr lang="en-GB" sz="1400" dirty="0" smtClean="0"/>
              <a:t>	The Executive Board then would create or engage already existing experts in order to create thematic Working Groups for technical, financial, legal, research, educational or communications issues. </a:t>
            </a:r>
            <a:endParaRPr lang="es-ES" sz="1400" dirty="0"/>
          </a:p>
        </p:txBody>
      </p:sp>
      <p:sp>
        <p:nvSpPr>
          <p:cNvPr id="4" name="Rectangle 3"/>
          <p:cNvSpPr txBox="1">
            <a:spLocks noChangeArrowheads="1"/>
          </p:cNvSpPr>
          <p:nvPr/>
        </p:nvSpPr>
        <p:spPr bwMode="auto">
          <a:xfrm>
            <a:off x="827584" y="4437112"/>
            <a:ext cx="7924800"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rgbClr val="193989"/>
                </a:solidFill>
                <a:latin typeface="+mn-lt"/>
                <a:ea typeface="+mn-ea"/>
                <a:cs typeface="ＭＳ Ｐゴシック" pitchFamily="-72" charset="-128"/>
              </a:defRPr>
            </a:lvl1pPr>
            <a:lvl2pPr marL="742950" indent="-285750" algn="l" rtl="0" eaLnBrk="0" fontAlgn="base" hangingPunct="0">
              <a:spcBef>
                <a:spcPct val="20000"/>
              </a:spcBef>
              <a:spcAft>
                <a:spcPct val="0"/>
              </a:spcAft>
              <a:buChar char="–"/>
              <a:defRPr sz="2200">
                <a:solidFill>
                  <a:schemeClr val="tx1"/>
                </a:solidFill>
                <a:latin typeface="Arial" charset="0"/>
                <a:ea typeface="+mn-ea"/>
              </a:defRPr>
            </a:lvl2pPr>
            <a:lvl3pPr marL="1143000" indent="-228600" algn="l" rtl="0" eaLnBrk="0" fontAlgn="base" hangingPunct="0">
              <a:spcBef>
                <a:spcPct val="20000"/>
              </a:spcBef>
              <a:spcAft>
                <a:spcPct val="0"/>
              </a:spcAft>
              <a:buChar char="•"/>
              <a:defRPr sz="2000">
                <a:solidFill>
                  <a:schemeClr val="tx1"/>
                </a:solidFill>
                <a:latin typeface="Arial" charset="0"/>
                <a:ea typeface="+mn-ea"/>
              </a:defRPr>
            </a:lvl3pPr>
            <a:lvl4pPr marL="1600200" indent="-228600" algn="l" rtl="0" eaLnBrk="0" fontAlgn="base" hangingPunct="0">
              <a:spcBef>
                <a:spcPct val="20000"/>
              </a:spcBef>
              <a:spcAft>
                <a:spcPct val="0"/>
              </a:spcAft>
              <a:buChar char="–"/>
              <a:defRPr sz="1600">
                <a:solidFill>
                  <a:schemeClr val="tx1"/>
                </a:solidFill>
                <a:latin typeface="Arial" charset="0"/>
                <a:ea typeface="+mn-ea"/>
              </a:defRPr>
            </a:lvl4pPr>
            <a:lvl5pPr marL="2057400" indent="-228600" algn="l" rtl="0" eaLnBrk="0" fontAlgn="base" hangingPunct="0">
              <a:spcBef>
                <a:spcPct val="20000"/>
              </a:spcBef>
              <a:spcAft>
                <a:spcPct val="0"/>
              </a:spcAft>
              <a:buChar char="»"/>
              <a:defRPr sz="14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a:lstStyle>
          <a:p>
            <a:pPr marL="0" indent="0">
              <a:buNone/>
            </a:pPr>
            <a:r>
              <a:rPr lang="en-GB" sz="1400" b="1" dirty="0" smtClean="0"/>
              <a:t>Quick Win 5</a:t>
            </a:r>
            <a:r>
              <a:rPr lang="en-GB" sz="1400" dirty="0" smtClean="0"/>
              <a:t>: Current initiatives in ICS Security Testing will be </a:t>
            </a:r>
            <a:r>
              <a:rPr lang="en-GB" sz="1400" dirty="0" err="1" smtClean="0"/>
              <a:t>officialy</a:t>
            </a:r>
            <a:r>
              <a:rPr lang="en-GB" sz="1400" dirty="0" smtClean="0"/>
              <a:t> contacted in order to </a:t>
            </a:r>
            <a:r>
              <a:rPr lang="en-GB" sz="1400" dirty="0" err="1" smtClean="0"/>
              <a:t>stablish</a:t>
            </a:r>
            <a:r>
              <a:rPr lang="en-GB" sz="1400" dirty="0" smtClean="0"/>
              <a:t> more specific cooperation tasks. </a:t>
            </a:r>
            <a:endParaRPr lang="es-ES" sz="1400" dirty="0" smtClean="0"/>
          </a:p>
          <a:p>
            <a:pPr marL="0" indent="0">
              <a:buNone/>
            </a:pPr>
            <a:r>
              <a:rPr lang="en-GB" sz="1400" b="1" dirty="0" smtClean="0"/>
              <a:t>Quick Win 6</a:t>
            </a:r>
            <a:r>
              <a:rPr lang="en-GB" sz="1400" dirty="0" smtClean="0"/>
              <a:t>: Working Groups would define the testing methodologies and criteria that are more </a:t>
            </a:r>
            <a:r>
              <a:rPr lang="en-GB" sz="1400" dirty="0" err="1" smtClean="0"/>
              <a:t>alligned</a:t>
            </a:r>
            <a:r>
              <a:rPr lang="en-GB" sz="1400" dirty="0" smtClean="0"/>
              <a:t> with the strategy. </a:t>
            </a:r>
            <a:endParaRPr lang="es-ES" sz="1400" dirty="0" smtClean="0"/>
          </a:p>
        </p:txBody>
      </p:sp>
      <p:pic>
        <p:nvPicPr>
          <p:cNvPr id="2" name="Picture 2" descr="D:\07 ENISA\Testbed\SCADA TESTING FRAMEWORK diagram V3.1 - Recommendation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1988840"/>
            <a:ext cx="3930961" cy="23676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p:txBody>
          <a:bodyPr/>
          <a:lstStyle/>
          <a:p>
            <a:r>
              <a:rPr lang="en-GB" dirty="0" smtClean="0"/>
              <a:t>Recommendation 4: The definition of a Financial Model realistic with the European situation</a:t>
            </a:r>
            <a:r>
              <a:rPr lang="en-US" dirty="0" smtClean="0"/>
              <a:t>	</a:t>
            </a:r>
          </a:p>
        </p:txBody>
      </p:sp>
      <p:sp>
        <p:nvSpPr>
          <p:cNvPr id="5123" name="Rectangle 3"/>
          <p:cNvSpPr>
            <a:spLocks noGrp="1" noChangeArrowheads="1"/>
          </p:cNvSpPr>
          <p:nvPr>
            <p:ph idx="1"/>
          </p:nvPr>
        </p:nvSpPr>
        <p:spPr>
          <a:xfrm>
            <a:off x="467544" y="2565524"/>
            <a:ext cx="3960440" cy="1511548"/>
          </a:xfrm>
        </p:spPr>
        <p:txBody>
          <a:bodyPr/>
          <a:lstStyle/>
          <a:p>
            <a:pPr algn="just">
              <a:buNone/>
            </a:pPr>
            <a:r>
              <a:rPr lang="en-GB" sz="1400" dirty="0" smtClean="0"/>
              <a:t>	The working group in charge of the Financial Model, by now called “Advisory Financial Board” would have to create a realistic business definition able to guarantee both sustainability and independence. </a:t>
            </a:r>
          </a:p>
        </p:txBody>
      </p:sp>
      <p:sp>
        <p:nvSpPr>
          <p:cNvPr id="4" name="Rectangle 3"/>
          <p:cNvSpPr txBox="1">
            <a:spLocks noChangeArrowheads="1"/>
          </p:cNvSpPr>
          <p:nvPr/>
        </p:nvSpPr>
        <p:spPr bwMode="auto">
          <a:xfrm>
            <a:off x="755576" y="5157192"/>
            <a:ext cx="7924800" cy="6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rgbClr val="193989"/>
                </a:solidFill>
                <a:latin typeface="+mn-lt"/>
                <a:ea typeface="+mn-ea"/>
                <a:cs typeface="ＭＳ Ｐゴシック" pitchFamily="-72" charset="-128"/>
              </a:defRPr>
            </a:lvl1pPr>
            <a:lvl2pPr marL="742950" indent="-285750" algn="l" rtl="0" eaLnBrk="0" fontAlgn="base" hangingPunct="0">
              <a:spcBef>
                <a:spcPct val="20000"/>
              </a:spcBef>
              <a:spcAft>
                <a:spcPct val="0"/>
              </a:spcAft>
              <a:buChar char="–"/>
              <a:defRPr sz="2200">
                <a:solidFill>
                  <a:schemeClr val="tx1"/>
                </a:solidFill>
                <a:latin typeface="Arial" charset="0"/>
                <a:ea typeface="+mn-ea"/>
              </a:defRPr>
            </a:lvl2pPr>
            <a:lvl3pPr marL="1143000" indent="-228600" algn="l" rtl="0" eaLnBrk="0" fontAlgn="base" hangingPunct="0">
              <a:spcBef>
                <a:spcPct val="20000"/>
              </a:spcBef>
              <a:spcAft>
                <a:spcPct val="0"/>
              </a:spcAft>
              <a:buChar char="•"/>
              <a:defRPr sz="2000">
                <a:solidFill>
                  <a:schemeClr val="tx1"/>
                </a:solidFill>
                <a:latin typeface="Arial" charset="0"/>
                <a:ea typeface="+mn-ea"/>
              </a:defRPr>
            </a:lvl3pPr>
            <a:lvl4pPr marL="1600200" indent="-228600" algn="l" rtl="0" eaLnBrk="0" fontAlgn="base" hangingPunct="0">
              <a:spcBef>
                <a:spcPct val="20000"/>
              </a:spcBef>
              <a:spcAft>
                <a:spcPct val="0"/>
              </a:spcAft>
              <a:buChar char="–"/>
              <a:defRPr sz="1600">
                <a:solidFill>
                  <a:schemeClr val="tx1"/>
                </a:solidFill>
                <a:latin typeface="Arial" charset="0"/>
                <a:ea typeface="+mn-ea"/>
              </a:defRPr>
            </a:lvl4pPr>
            <a:lvl5pPr marL="2057400" indent="-228600" algn="l" rtl="0" eaLnBrk="0" fontAlgn="base" hangingPunct="0">
              <a:spcBef>
                <a:spcPct val="20000"/>
              </a:spcBef>
              <a:spcAft>
                <a:spcPct val="0"/>
              </a:spcAft>
              <a:buChar char="»"/>
              <a:defRPr sz="14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a:lstStyle>
          <a:p>
            <a:pPr marL="0" indent="0">
              <a:buNone/>
            </a:pPr>
            <a:r>
              <a:rPr lang="en-GB" sz="1400" b="1" dirty="0" smtClean="0"/>
              <a:t>Quick Win 7</a:t>
            </a:r>
            <a:r>
              <a:rPr lang="en-GB" sz="1400" dirty="0" smtClean="0"/>
              <a:t>: Involved working groups will identify potential sources of funding and develop a business plan. </a:t>
            </a:r>
            <a:endParaRPr lang="es-ES" sz="1400" dirty="0" smtClean="0"/>
          </a:p>
        </p:txBody>
      </p:sp>
      <p:pic>
        <p:nvPicPr>
          <p:cNvPr id="3" name="Picture 2" descr="D:\07 ENISA\Testbed\SCADA TESTING FRAMEWORK diagram V3.1 - Recommendation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2204864"/>
            <a:ext cx="4423562" cy="26642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p:txBody>
          <a:bodyPr/>
          <a:lstStyle/>
          <a:p>
            <a:r>
              <a:rPr lang="en-GB" dirty="0" smtClean="0"/>
              <a:t>Recommendation 5: Making a study of feasibility for a Distributed Model</a:t>
            </a:r>
            <a:r>
              <a:rPr lang="en-US" dirty="0" smtClean="0"/>
              <a:t>	</a:t>
            </a:r>
          </a:p>
        </p:txBody>
      </p:sp>
      <p:sp>
        <p:nvSpPr>
          <p:cNvPr id="5123" name="Rectangle 3"/>
          <p:cNvSpPr>
            <a:spLocks noGrp="1" noChangeArrowheads="1"/>
          </p:cNvSpPr>
          <p:nvPr>
            <p:ph idx="1"/>
          </p:nvPr>
        </p:nvSpPr>
        <p:spPr>
          <a:xfrm>
            <a:off x="467544" y="2276872"/>
            <a:ext cx="4032448" cy="1871588"/>
          </a:xfrm>
        </p:spPr>
        <p:txBody>
          <a:bodyPr/>
          <a:lstStyle/>
          <a:p>
            <a:pPr algn="just">
              <a:buNone/>
            </a:pPr>
            <a:r>
              <a:rPr lang="en-GB" sz="1400" dirty="0" smtClean="0"/>
              <a:t>	Within the responsibilities of the Technical Board, supported by the Executive Board, it would be the study of feasibility of a distributed model of operation. Test methodologies and standards, and a clear accreditation model designed to engage current test beds and certification institutions would have to be developed.</a:t>
            </a:r>
          </a:p>
        </p:txBody>
      </p:sp>
      <p:sp>
        <p:nvSpPr>
          <p:cNvPr id="4" name="Rectangle 3"/>
          <p:cNvSpPr txBox="1">
            <a:spLocks noChangeArrowheads="1"/>
          </p:cNvSpPr>
          <p:nvPr/>
        </p:nvSpPr>
        <p:spPr bwMode="auto">
          <a:xfrm>
            <a:off x="755576" y="5263830"/>
            <a:ext cx="7924800" cy="35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rgbClr val="193989"/>
                </a:solidFill>
                <a:latin typeface="+mn-lt"/>
                <a:ea typeface="+mn-ea"/>
                <a:cs typeface="ＭＳ Ｐゴシック" pitchFamily="-72" charset="-128"/>
              </a:defRPr>
            </a:lvl1pPr>
            <a:lvl2pPr marL="742950" indent="-285750" algn="l" rtl="0" eaLnBrk="0" fontAlgn="base" hangingPunct="0">
              <a:spcBef>
                <a:spcPct val="20000"/>
              </a:spcBef>
              <a:spcAft>
                <a:spcPct val="0"/>
              </a:spcAft>
              <a:buChar char="–"/>
              <a:defRPr sz="2200">
                <a:solidFill>
                  <a:schemeClr val="tx1"/>
                </a:solidFill>
                <a:latin typeface="Arial" charset="0"/>
                <a:ea typeface="+mn-ea"/>
              </a:defRPr>
            </a:lvl2pPr>
            <a:lvl3pPr marL="1143000" indent="-228600" algn="l" rtl="0" eaLnBrk="0" fontAlgn="base" hangingPunct="0">
              <a:spcBef>
                <a:spcPct val="20000"/>
              </a:spcBef>
              <a:spcAft>
                <a:spcPct val="0"/>
              </a:spcAft>
              <a:buChar char="•"/>
              <a:defRPr sz="2000">
                <a:solidFill>
                  <a:schemeClr val="tx1"/>
                </a:solidFill>
                <a:latin typeface="Arial" charset="0"/>
                <a:ea typeface="+mn-ea"/>
              </a:defRPr>
            </a:lvl3pPr>
            <a:lvl4pPr marL="1600200" indent="-228600" algn="l" rtl="0" eaLnBrk="0" fontAlgn="base" hangingPunct="0">
              <a:spcBef>
                <a:spcPct val="20000"/>
              </a:spcBef>
              <a:spcAft>
                <a:spcPct val="0"/>
              </a:spcAft>
              <a:buChar char="–"/>
              <a:defRPr sz="1600">
                <a:solidFill>
                  <a:schemeClr val="tx1"/>
                </a:solidFill>
                <a:latin typeface="Arial" charset="0"/>
                <a:ea typeface="+mn-ea"/>
              </a:defRPr>
            </a:lvl4pPr>
            <a:lvl5pPr marL="2057400" indent="-228600" algn="l" rtl="0" eaLnBrk="0" fontAlgn="base" hangingPunct="0">
              <a:spcBef>
                <a:spcPct val="20000"/>
              </a:spcBef>
              <a:spcAft>
                <a:spcPct val="0"/>
              </a:spcAft>
              <a:buChar char="»"/>
              <a:defRPr sz="14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a:lstStyle>
          <a:p>
            <a:pPr marL="0" indent="0">
              <a:buFontTx/>
              <a:buNone/>
            </a:pPr>
            <a:r>
              <a:rPr lang="en-GB" sz="1400" b="1" dirty="0" smtClean="0"/>
              <a:t>Quick Win 8</a:t>
            </a:r>
            <a:r>
              <a:rPr lang="en-GB" sz="1400" dirty="0" smtClean="0"/>
              <a:t>: ICS Security Testing accreditation criteria will be defined.</a:t>
            </a:r>
            <a:endParaRPr lang="es-ES" sz="1400" dirty="0"/>
          </a:p>
        </p:txBody>
      </p:sp>
      <p:pic>
        <p:nvPicPr>
          <p:cNvPr id="2" name="Picture 2" descr="D:\07 ENISA\Testbed\SCADA TESTING FRAMEWORK diagram V3.1 - Recommendation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60848"/>
            <a:ext cx="4426024" cy="26657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a:xfrm>
            <a:off x="838200" y="908720"/>
            <a:ext cx="7924800" cy="1081087"/>
          </a:xfrm>
        </p:spPr>
        <p:txBody>
          <a:bodyPr/>
          <a:lstStyle/>
          <a:p>
            <a:r>
              <a:rPr lang="en-GB" dirty="0" smtClean="0"/>
              <a:t>Recommendation 6: Establish collaboration agreements with other organisations dealing with ICS security</a:t>
            </a:r>
            <a:r>
              <a:rPr lang="en-US" dirty="0" smtClean="0"/>
              <a:t>	</a:t>
            </a:r>
          </a:p>
        </p:txBody>
      </p:sp>
      <p:sp>
        <p:nvSpPr>
          <p:cNvPr id="5123" name="Rectangle 3"/>
          <p:cNvSpPr>
            <a:spLocks noGrp="1" noChangeArrowheads="1"/>
          </p:cNvSpPr>
          <p:nvPr>
            <p:ph idx="1"/>
          </p:nvPr>
        </p:nvSpPr>
        <p:spPr>
          <a:xfrm>
            <a:off x="539552" y="2318469"/>
            <a:ext cx="4246512" cy="3149476"/>
          </a:xfrm>
        </p:spPr>
        <p:txBody>
          <a:bodyPr/>
          <a:lstStyle/>
          <a:p>
            <a:pPr algn="just">
              <a:buNone/>
            </a:pPr>
            <a:r>
              <a:rPr lang="en-GB" sz="1400" dirty="0" smtClean="0"/>
              <a:t>	Other entities such as CERTs, other international ICS Security Testing initiatives and, in general, any stakeholder has to have clear communication processed with the Testing Capability. The communications group would have design these protocols and operate them</a:t>
            </a:r>
            <a:endParaRPr lang="es-ES" sz="1400" dirty="0" smtClean="0"/>
          </a:p>
        </p:txBody>
      </p:sp>
      <p:sp>
        <p:nvSpPr>
          <p:cNvPr id="4" name="Rectangle 3"/>
          <p:cNvSpPr txBox="1">
            <a:spLocks noChangeArrowheads="1"/>
          </p:cNvSpPr>
          <p:nvPr/>
        </p:nvSpPr>
        <p:spPr bwMode="auto">
          <a:xfrm>
            <a:off x="899592" y="4797152"/>
            <a:ext cx="7924800" cy="96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rgbClr val="193989"/>
                </a:solidFill>
                <a:latin typeface="+mn-lt"/>
                <a:ea typeface="+mn-ea"/>
                <a:cs typeface="ＭＳ Ｐゴシック" pitchFamily="-72" charset="-128"/>
              </a:defRPr>
            </a:lvl1pPr>
            <a:lvl2pPr marL="742950" indent="-285750" algn="l" rtl="0" eaLnBrk="0" fontAlgn="base" hangingPunct="0">
              <a:spcBef>
                <a:spcPct val="20000"/>
              </a:spcBef>
              <a:spcAft>
                <a:spcPct val="0"/>
              </a:spcAft>
              <a:buChar char="–"/>
              <a:defRPr sz="2200">
                <a:solidFill>
                  <a:schemeClr val="tx1"/>
                </a:solidFill>
                <a:latin typeface="Arial" charset="0"/>
                <a:ea typeface="+mn-ea"/>
              </a:defRPr>
            </a:lvl2pPr>
            <a:lvl3pPr marL="1143000" indent="-228600" algn="l" rtl="0" eaLnBrk="0" fontAlgn="base" hangingPunct="0">
              <a:spcBef>
                <a:spcPct val="20000"/>
              </a:spcBef>
              <a:spcAft>
                <a:spcPct val="0"/>
              </a:spcAft>
              <a:buChar char="•"/>
              <a:defRPr sz="2000">
                <a:solidFill>
                  <a:schemeClr val="tx1"/>
                </a:solidFill>
                <a:latin typeface="Arial" charset="0"/>
                <a:ea typeface="+mn-ea"/>
              </a:defRPr>
            </a:lvl3pPr>
            <a:lvl4pPr marL="1600200" indent="-228600" algn="l" rtl="0" eaLnBrk="0" fontAlgn="base" hangingPunct="0">
              <a:spcBef>
                <a:spcPct val="20000"/>
              </a:spcBef>
              <a:spcAft>
                <a:spcPct val="0"/>
              </a:spcAft>
              <a:buChar char="–"/>
              <a:defRPr sz="1600">
                <a:solidFill>
                  <a:schemeClr val="tx1"/>
                </a:solidFill>
                <a:latin typeface="Arial" charset="0"/>
                <a:ea typeface="+mn-ea"/>
              </a:defRPr>
            </a:lvl4pPr>
            <a:lvl5pPr marL="2057400" indent="-228600" algn="l" rtl="0" eaLnBrk="0" fontAlgn="base" hangingPunct="0">
              <a:spcBef>
                <a:spcPct val="20000"/>
              </a:spcBef>
              <a:spcAft>
                <a:spcPct val="0"/>
              </a:spcAft>
              <a:buChar char="»"/>
              <a:defRPr sz="14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a:lstStyle>
          <a:p>
            <a:pPr marL="0" indent="0">
              <a:buNone/>
            </a:pPr>
            <a:r>
              <a:rPr lang="en-GB" sz="1400" b="1" dirty="0" smtClean="0"/>
              <a:t>Quick Win 9</a:t>
            </a:r>
            <a:r>
              <a:rPr lang="en-GB" sz="1400" dirty="0" smtClean="0"/>
              <a:t>: Non Disclosure Agreements and other legal requirements will be elaborated.</a:t>
            </a:r>
            <a:endParaRPr lang="es-ES" sz="1400" dirty="0" smtClean="0"/>
          </a:p>
          <a:p>
            <a:pPr marL="0" indent="0">
              <a:buNone/>
            </a:pPr>
            <a:r>
              <a:rPr lang="en-GB" sz="1400" b="1" dirty="0" smtClean="0"/>
              <a:t>Quick Win 10</a:t>
            </a:r>
            <a:r>
              <a:rPr lang="en-GB" sz="1400" dirty="0" smtClean="0"/>
              <a:t>: Current CERTs would be contacted for specific cooperation, including Vulnerability Disclosures and incident response.</a:t>
            </a:r>
            <a:endParaRPr lang="es-ES" sz="1400" dirty="0" smtClean="0"/>
          </a:p>
          <a:p>
            <a:endParaRPr lang="en-GB" sz="1400" dirty="0" smtClean="0">
              <a:cs typeface="Arial" charset="0"/>
            </a:endParaRPr>
          </a:p>
        </p:txBody>
      </p:sp>
      <p:pic>
        <p:nvPicPr>
          <p:cNvPr id="2" name="Picture 2" descr="D:\07 ENISA\Testbed\SCADA TESTING FRAMEWORK diagram V3.1 - Recommendation 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1992" y="1988840"/>
            <a:ext cx="4058419" cy="24443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3"/>
          <p:cNvSpPr>
            <a:spLocks noGrp="1"/>
          </p:cNvSpPr>
          <p:nvPr>
            <p:ph type="title"/>
          </p:nvPr>
        </p:nvSpPr>
        <p:spPr/>
        <p:txBody>
          <a:bodyPr/>
          <a:lstStyle/>
          <a:p>
            <a:r>
              <a:rPr lang="en-GB" dirty="0" smtClean="0"/>
              <a:t>Recommendation 7: Establish a knowledge management programme</a:t>
            </a:r>
            <a:r>
              <a:rPr lang="en-US" dirty="0" smtClean="0"/>
              <a:t>	</a:t>
            </a:r>
          </a:p>
        </p:txBody>
      </p:sp>
      <p:sp>
        <p:nvSpPr>
          <p:cNvPr id="5123" name="Rectangle 3"/>
          <p:cNvSpPr>
            <a:spLocks noGrp="1" noChangeArrowheads="1"/>
          </p:cNvSpPr>
          <p:nvPr>
            <p:ph idx="1"/>
          </p:nvPr>
        </p:nvSpPr>
        <p:spPr>
          <a:xfrm>
            <a:off x="467544" y="2349500"/>
            <a:ext cx="4176464" cy="1511548"/>
          </a:xfrm>
        </p:spPr>
        <p:txBody>
          <a:bodyPr/>
          <a:lstStyle/>
          <a:p>
            <a:pPr algn="just">
              <a:buNone/>
            </a:pPr>
            <a:r>
              <a:rPr lang="en-GB" sz="1400" dirty="0" smtClean="0"/>
              <a:t>	Knowledge and expertise in ICS security testing is still scarce and has to be fostered by involving professionals from the industry, research and education. This can be addressed  altogether under an umbrella of Knowledge Management programmes.</a:t>
            </a:r>
            <a:endParaRPr lang="es-ES" sz="1400" dirty="0" smtClean="0"/>
          </a:p>
        </p:txBody>
      </p:sp>
      <p:sp>
        <p:nvSpPr>
          <p:cNvPr id="4" name="Rectangle 3"/>
          <p:cNvSpPr txBox="1">
            <a:spLocks noChangeArrowheads="1"/>
          </p:cNvSpPr>
          <p:nvPr/>
        </p:nvSpPr>
        <p:spPr bwMode="auto">
          <a:xfrm>
            <a:off x="827584" y="4878598"/>
            <a:ext cx="7924800" cy="638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rgbClr val="193989"/>
                </a:solidFill>
                <a:latin typeface="+mn-lt"/>
                <a:ea typeface="+mn-ea"/>
                <a:cs typeface="ＭＳ Ｐゴシック" pitchFamily="-72" charset="-128"/>
              </a:defRPr>
            </a:lvl1pPr>
            <a:lvl2pPr marL="742950" indent="-285750" algn="l" rtl="0" eaLnBrk="0" fontAlgn="base" hangingPunct="0">
              <a:spcBef>
                <a:spcPct val="20000"/>
              </a:spcBef>
              <a:spcAft>
                <a:spcPct val="0"/>
              </a:spcAft>
              <a:buChar char="–"/>
              <a:defRPr sz="2200">
                <a:solidFill>
                  <a:schemeClr val="tx1"/>
                </a:solidFill>
                <a:latin typeface="Arial" charset="0"/>
                <a:ea typeface="+mn-ea"/>
              </a:defRPr>
            </a:lvl2pPr>
            <a:lvl3pPr marL="1143000" indent="-228600" algn="l" rtl="0" eaLnBrk="0" fontAlgn="base" hangingPunct="0">
              <a:spcBef>
                <a:spcPct val="20000"/>
              </a:spcBef>
              <a:spcAft>
                <a:spcPct val="0"/>
              </a:spcAft>
              <a:buChar char="•"/>
              <a:defRPr sz="2000">
                <a:solidFill>
                  <a:schemeClr val="tx1"/>
                </a:solidFill>
                <a:latin typeface="Arial" charset="0"/>
                <a:ea typeface="+mn-ea"/>
              </a:defRPr>
            </a:lvl3pPr>
            <a:lvl4pPr marL="1600200" indent="-228600" algn="l" rtl="0" eaLnBrk="0" fontAlgn="base" hangingPunct="0">
              <a:spcBef>
                <a:spcPct val="20000"/>
              </a:spcBef>
              <a:spcAft>
                <a:spcPct val="0"/>
              </a:spcAft>
              <a:buChar char="–"/>
              <a:defRPr sz="1600">
                <a:solidFill>
                  <a:schemeClr val="tx1"/>
                </a:solidFill>
                <a:latin typeface="Arial" charset="0"/>
                <a:ea typeface="+mn-ea"/>
              </a:defRPr>
            </a:lvl4pPr>
            <a:lvl5pPr marL="2057400" indent="-228600" algn="l" rtl="0" eaLnBrk="0" fontAlgn="base" hangingPunct="0">
              <a:spcBef>
                <a:spcPct val="20000"/>
              </a:spcBef>
              <a:spcAft>
                <a:spcPct val="0"/>
              </a:spcAft>
              <a:buChar char="»"/>
              <a:defRPr sz="1400">
                <a:solidFill>
                  <a:schemeClr val="tx1"/>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Arial" charset="0"/>
                <a:ea typeface="+mn-ea"/>
              </a:defRPr>
            </a:lvl6pPr>
            <a:lvl7pPr marL="2971800" indent="-228600" algn="l" rtl="0" eaLnBrk="1" fontAlgn="base" hangingPunct="1">
              <a:spcBef>
                <a:spcPct val="20000"/>
              </a:spcBef>
              <a:spcAft>
                <a:spcPct val="0"/>
              </a:spcAft>
              <a:buChar char="»"/>
              <a:defRPr sz="2000">
                <a:solidFill>
                  <a:schemeClr val="tx1"/>
                </a:solidFill>
                <a:latin typeface="Arial" charset="0"/>
                <a:ea typeface="+mn-ea"/>
              </a:defRPr>
            </a:lvl7pPr>
            <a:lvl8pPr marL="3429000" indent="-228600" algn="l" rtl="0" eaLnBrk="1" fontAlgn="base" hangingPunct="1">
              <a:spcBef>
                <a:spcPct val="20000"/>
              </a:spcBef>
              <a:spcAft>
                <a:spcPct val="0"/>
              </a:spcAft>
              <a:buChar char="»"/>
              <a:defRPr sz="2000">
                <a:solidFill>
                  <a:schemeClr val="tx1"/>
                </a:solidFill>
                <a:latin typeface="Arial" charset="0"/>
                <a:ea typeface="+mn-ea"/>
              </a:defRPr>
            </a:lvl8pPr>
            <a:lvl9pPr marL="3886200" indent="-228600" algn="l" rtl="0" eaLnBrk="1" fontAlgn="base" hangingPunct="1">
              <a:spcBef>
                <a:spcPct val="20000"/>
              </a:spcBef>
              <a:spcAft>
                <a:spcPct val="0"/>
              </a:spcAft>
              <a:buChar char="»"/>
              <a:defRPr sz="2000">
                <a:solidFill>
                  <a:schemeClr val="tx1"/>
                </a:solidFill>
                <a:latin typeface="Arial" charset="0"/>
                <a:ea typeface="+mn-ea"/>
              </a:defRPr>
            </a:lvl9pPr>
          </a:lstStyle>
          <a:p>
            <a:pPr marL="0" indent="0">
              <a:buNone/>
            </a:pPr>
            <a:r>
              <a:rPr lang="en-GB" sz="1400" b="1" dirty="0" smtClean="0"/>
              <a:t>Quick Win 11</a:t>
            </a:r>
            <a:r>
              <a:rPr lang="en-GB" sz="1400" dirty="0" smtClean="0"/>
              <a:t>: Experts from the industry would be engaged.</a:t>
            </a:r>
            <a:endParaRPr lang="es-ES" sz="1400" dirty="0" smtClean="0"/>
          </a:p>
          <a:p>
            <a:pPr marL="0" indent="0">
              <a:buNone/>
            </a:pPr>
            <a:r>
              <a:rPr lang="en-GB" sz="1400" b="1" dirty="0" smtClean="0"/>
              <a:t>Quick Win 12</a:t>
            </a:r>
            <a:r>
              <a:rPr lang="en-GB" sz="1400" dirty="0" smtClean="0"/>
              <a:t>: A base of knowledge with testing cases will be created.</a:t>
            </a:r>
            <a:endParaRPr lang="es-ES" sz="1400" dirty="0" smtClean="0"/>
          </a:p>
        </p:txBody>
      </p:sp>
      <p:pic>
        <p:nvPicPr>
          <p:cNvPr id="2" name="Picture 2" descr="D:\07 ENISA\Testbed\SCADA TESTING FRAMEWORK diagram V3.1 - Recommendation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9300" y="2103038"/>
            <a:ext cx="4219402" cy="25413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NISA - ICS SCADA Testing - Metodology">
  <a:themeElements>
    <a:clrScheme name="Thèm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hème Offic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3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32" charset="-128"/>
          </a:defRPr>
        </a:defPPr>
      </a:lstStyle>
    </a:lnDef>
  </a:objectDefaults>
  <a:extraClrSchemeLst>
    <a:extraClrScheme>
      <a:clrScheme name="Thèm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hèm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hèm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hème Offic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hèm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hèm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hèm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hèm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hèm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enisa_template_ppt.ppt [Compatibility Mode]" id="{CD3326FA-7412-4AEE-AD2D-D910FF862380}" vid="{2F3278B8-987F-4E52-92FD-5CA35C2099E7}"/>
    </a:ext>
  </a:extLst>
</a:theme>
</file>

<file path=ppt/theme/theme2.xml><?xml version="1.0" encoding="utf-8"?>
<a:theme xmlns:a="http://schemas.openxmlformats.org/drawingml/2006/main" name="enisa_brandbar_slide">
  <a:themeElements>
    <a:clrScheme name="Thèm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hème Offic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3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ＭＳ Ｐゴシック" pitchFamily="-32" charset="-128"/>
          </a:defRPr>
        </a:defPPr>
      </a:lstStyle>
    </a:lnDef>
  </a:objectDefaults>
  <a:extraClrSchemeLst>
    <a:extraClrScheme>
      <a:clrScheme name="Thèm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hèm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hèm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hème Offic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hèm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hèm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hèm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hèm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hèm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enisa_template_ppt.ppt [Compatibility Mode]" id="{CD3326FA-7412-4AEE-AD2D-D910FF862380}" vid="{5B68A520-ABA4-43DE-BFA1-065131D28D1F}"/>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EADBDD5828D45AE0A94C931472D38" ma:contentTypeVersion="1" ma:contentTypeDescription="Create a new document." ma:contentTypeScope="" ma:versionID="cdadf604a28c291a7eff76c0a68b03d4">
  <xsd:schema xmlns:xsd="http://www.w3.org/2001/XMLSchema" xmlns:p="http://schemas.microsoft.com/office/2006/metadata/properties" targetNamespace="http://schemas.microsoft.com/office/2006/metadata/properties" ma:root="true" ma:fieldsID="13e019e0895ead4e6f39566fc3de624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887F7BF-6B2B-4EAF-A0F6-CC31BAB14D64}">
  <ds:schemaRefs>
    <ds:schemaRef ds:uri="http://schemas.openxmlformats.org/package/2006/metadata/core-properties"/>
    <ds:schemaRef ds:uri="http://purl.org/dc/elements/1.1/"/>
    <ds:schemaRef ds:uri="http://purl.org/dc/terms/"/>
    <ds:schemaRef ds:uri="http://schemas.microsoft.com/office/2006/documentManagement/types"/>
    <ds:schemaRef ds:uri="http://purl.org/dc/dcmitype/"/>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14D8025-F640-48DA-A7C6-C600897A398D}">
  <ds:schemaRefs>
    <ds:schemaRef ds:uri="http://schemas.microsoft.com/sharepoint/v3/contenttype/forms"/>
  </ds:schemaRefs>
</ds:datastoreItem>
</file>

<file path=customXml/itemProps3.xml><?xml version="1.0" encoding="utf-8"?>
<ds:datastoreItem xmlns:ds="http://schemas.openxmlformats.org/officeDocument/2006/customXml" ds:itemID="{6646DA15-9B3B-44E9-9509-AE12282E10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ENISA - ICS SCADA Testing - Metodology</Template>
  <TotalTime>681</TotalTime>
  <Words>337</Words>
  <Application>Microsoft Office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ENISA - ICS SCADA Testing - Metodology</vt:lpstr>
      <vt:lpstr>enisa_brandbar_slide</vt:lpstr>
      <vt:lpstr>   Short introduction on the Recommendations of ICS SCADA testing identified in the Report     </vt:lpstr>
      <vt:lpstr>Overview: 7 Recommendations</vt:lpstr>
      <vt:lpstr>Recommendation 1: The creation of a Testing Capability under Public European ownership and leadership </vt:lpstr>
      <vt:lpstr>Recommendation 2: The establishment of a trusted and functional Executive Board </vt:lpstr>
      <vt:lpstr>Recommendation 3: On the creation or involvement of working groups for specific activities </vt:lpstr>
      <vt:lpstr>Recommendation 4: The definition of a Financial Model realistic with the European situation </vt:lpstr>
      <vt:lpstr>Recommendation 5: Making a study of feasibility for a Distributed Model </vt:lpstr>
      <vt:lpstr>Recommendation 6: Establish collaboration agreements with other organisations dealing with ICS security </vt:lpstr>
      <vt:lpstr>Recommendation 7: Establish a knowledge management programme </vt:lpstr>
      <vt:lpstr>Short introduction on the Recommendations of ICS SCADA testing identified in the Report</vt:lpstr>
      <vt:lpstr>Additional Resources</vt:lpstr>
    </vt:vector>
  </TitlesOfParts>
  <Company>Grupo S21sec Gestión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Recommendations for Harmonized ICS Testing Capability in the EU</dc:title>
  <dc:creator>Carlos Monreal</dc:creator>
  <cp:lastModifiedBy>ADRIAN PAUNA</cp:lastModifiedBy>
  <cp:revision>77</cp:revision>
  <dcterms:created xsi:type="dcterms:W3CDTF">2013-09-19T15:09:22Z</dcterms:created>
  <dcterms:modified xsi:type="dcterms:W3CDTF">2013-10-07T08:31:30Z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0x01010079FEADBDD5828D45AE0A94C931472D38</vt:lpwstr>
  </property>
  <property fmtid="{D5CDD505-2E9C-101B-9397-08002B2CF9AE}" pid="3" name="Category">
    <vt:lpwstr>Empty Templates</vt:lpwstr>
  </property>
</Properties>
</file>